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 id="2147483692" r:id="rId3"/>
  </p:sldMasterIdLst>
  <p:notesMasterIdLst>
    <p:notesMasterId r:id="rId30"/>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Gill Sans" panose="020B0502020104020203" pitchFamily="34" charset="-79"/>
      <p:regular r:id="rId31"/>
      <p:bold r:id="rId32"/>
    </p:embeddedFont>
    <p:embeddedFont>
      <p:font typeface="Proxima Nova" panose="02000506030000020004" pitchFamily="2" charset="0"/>
      <p:regular r:id="rId33"/>
      <p:bold r:id="rId34"/>
      <p:italic r:id="rId35"/>
      <p:boldItalic r:id="rId36"/>
    </p:embeddedFont>
    <p:embeddedFont>
      <p:font typeface="Proxima Nova Semibold" panose="02000506030000020004" pitchFamily="2" charset="0"/>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3640fe83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3640fe8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795038439_1_1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795038439_1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80c1f164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80c1f164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795038439_1_1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795038439_1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795038439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2795038439_1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a045913f2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a045913f2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045913f2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a045913f2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80c1f164f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280c1f164f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045913f2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045913f2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80c1f164f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280c1f164f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a045913f2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a045913f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a045913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a045913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Treating your platform as a product maximizes the value of the platform while minimizing delivery time, risk, and waste. Done well, it will change the way your organization builds and runs software.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902e4b5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2902e4b50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79503843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2795038439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d2f7ca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8d2f7c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8d2f7cac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28d2f7cac6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8d2f7cac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28d2f7cac6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28d2f7cac6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28d2f7cac6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8d2f7cac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8d2f7ca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27883eb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27883e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a045913f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a045913f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latin typeface="Proxima Nova"/>
                <a:ea typeface="Proxima Nova"/>
                <a:cs typeface="Proxima Nova"/>
                <a:sym typeface="Proxima Nova"/>
              </a:rPr>
              <a:t>Talk through example of each of the items in the platfrom and how these can be done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797e98ad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797e98a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9503843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2795038439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80c1f164f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80c1f164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795038439_1_1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795038439_1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795038439_1_1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795038439_1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 IaaS, PaaS, systems, tools, &amp; process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66"/>
        <p:cNvGrpSpPr/>
        <p:nvPr/>
      </p:nvGrpSpPr>
      <p:grpSpPr>
        <a:xfrm>
          <a:off x="0" y="0"/>
          <a:ext cx="0" cy="0"/>
          <a:chOff x="0" y="0"/>
          <a:chExt cx="0" cy="0"/>
        </a:xfrm>
      </p:grpSpPr>
      <p:sp>
        <p:nvSpPr>
          <p:cNvPr id="167" name="Google Shape;167;p14"/>
          <p:cNvSpPr/>
          <p:nvPr/>
        </p:nvSpPr>
        <p:spPr>
          <a:xfrm>
            <a:off x="3551722" y="0"/>
            <a:ext cx="5592300" cy="5143500"/>
          </a:xfrm>
          <a:prstGeom prst="rect">
            <a:avLst/>
          </a:prstGeom>
          <a:solidFill>
            <a:srgbClr val="1AB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68" name="Google Shape;168;p14"/>
          <p:cNvGrpSpPr/>
          <p:nvPr/>
        </p:nvGrpSpPr>
        <p:grpSpPr>
          <a:xfrm>
            <a:off x="287525" y="4854556"/>
            <a:ext cx="634914" cy="148716"/>
            <a:chOff x="1841475" y="2392725"/>
            <a:chExt cx="3928925" cy="920275"/>
          </a:xfrm>
        </p:grpSpPr>
        <p:sp>
          <p:nvSpPr>
            <p:cNvPr id="169" name="Google Shape;169;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7"/>
        <p:cNvGrpSpPr/>
        <p:nvPr/>
      </p:nvGrpSpPr>
      <p:grpSpPr>
        <a:xfrm>
          <a:off x="0" y="0"/>
          <a:ext cx="0" cy="0"/>
          <a:chOff x="0" y="0"/>
          <a:chExt cx="0" cy="0"/>
        </a:xfrm>
      </p:grpSpPr>
      <p:sp>
        <p:nvSpPr>
          <p:cNvPr id="178" name="Google Shape;178;p1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79" name="Google Shape;179;p15"/>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0" name="Google Shape;180;p15"/>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15"/>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82"/>
        <p:cNvGrpSpPr/>
        <p:nvPr/>
      </p:nvGrpSpPr>
      <p:grpSpPr>
        <a:xfrm>
          <a:off x="0" y="0"/>
          <a:ext cx="0" cy="0"/>
          <a:chOff x="0" y="0"/>
          <a:chExt cx="0" cy="0"/>
        </a:xfrm>
      </p:grpSpPr>
      <p:sp>
        <p:nvSpPr>
          <p:cNvPr id="183" name="Google Shape;183;p1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84" name="Google Shape;184;p1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85" name="Google Shape;185;p16"/>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86" name="Google Shape;186;p16"/>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88"/>
        <p:cNvGrpSpPr/>
        <p:nvPr/>
      </p:nvGrpSpPr>
      <p:grpSpPr>
        <a:xfrm>
          <a:off x="0" y="0"/>
          <a:ext cx="0" cy="0"/>
          <a:chOff x="0" y="0"/>
          <a:chExt cx="0" cy="0"/>
        </a:xfrm>
      </p:grpSpPr>
      <p:pic>
        <p:nvPicPr>
          <p:cNvPr id="189" name="Google Shape;189;p1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90" name="Google Shape;190;p1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91" name="Google Shape;191;p1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2" name="Google Shape;192;p1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1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94" name="Google Shape;194;p18"/>
          <p:cNvGrpSpPr/>
          <p:nvPr/>
        </p:nvGrpSpPr>
        <p:grpSpPr>
          <a:xfrm>
            <a:off x="634507" y="819388"/>
            <a:ext cx="1337013" cy="313170"/>
            <a:chOff x="1841475" y="2392725"/>
            <a:chExt cx="3928925" cy="920275"/>
          </a:xfrm>
        </p:grpSpPr>
        <p:sp>
          <p:nvSpPr>
            <p:cNvPr id="195" name="Google Shape;195;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8"/>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04"/>
        <p:cNvGrpSpPr/>
        <p:nvPr/>
      </p:nvGrpSpPr>
      <p:grpSpPr>
        <a:xfrm>
          <a:off x="0" y="0"/>
          <a:ext cx="0" cy="0"/>
          <a:chOff x="0" y="0"/>
          <a:chExt cx="0" cy="0"/>
        </a:xfrm>
      </p:grpSpPr>
      <p:sp>
        <p:nvSpPr>
          <p:cNvPr id="205" name="Google Shape;205;p19"/>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06" name="Google Shape;206;p19"/>
          <p:cNvGrpSpPr/>
          <p:nvPr/>
        </p:nvGrpSpPr>
        <p:grpSpPr>
          <a:xfrm>
            <a:off x="287525" y="4854556"/>
            <a:ext cx="634914" cy="148716"/>
            <a:chOff x="1841475" y="2392725"/>
            <a:chExt cx="3928925" cy="920275"/>
          </a:xfrm>
        </p:grpSpPr>
        <p:sp>
          <p:nvSpPr>
            <p:cNvPr id="207" name="Google Shape;207;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 name="Google Shape;215;p19"/>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16" name="Google Shape;216;p19"/>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17"/>
        <p:cNvGrpSpPr/>
        <p:nvPr/>
      </p:nvGrpSpPr>
      <p:grpSpPr>
        <a:xfrm>
          <a:off x="0" y="0"/>
          <a:ext cx="0" cy="0"/>
          <a:chOff x="0" y="0"/>
          <a:chExt cx="0" cy="0"/>
        </a:xfrm>
      </p:grpSpPr>
      <p:sp>
        <p:nvSpPr>
          <p:cNvPr id="218" name="Google Shape;218;p20"/>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0"/>
          <p:cNvSpPr txBox="1">
            <a:spLocks noGrp="1"/>
          </p:cNvSpPr>
          <p:nvPr>
            <p:ph type="title"/>
          </p:nvPr>
        </p:nvSpPr>
        <p:spPr>
          <a:xfrm>
            <a:off x="193341" y="449003"/>
            <a:ext cx="2751300" cy="15744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20" name="Google Shape;220;p20"/>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1" name="Google Shape;221;p20"/>
          <p:cNvGrpSpPr/>
          <p:nvPr/>
        </p:nvGrpSpPr>
        <p:grpSpPr>
          <a:xfrm>
            <a:off x="287525" y="4854556"/>
            <a:ext cx="634914" cy="148716"/>
            <a:chOff x="1841475" y="2392725"/>
            <a:chExt cx="3928925" cy="920275"/>
          </a:xfrm>
        </p:grpSpPr>
        <p:sp>
          <p:nvSpPr>
            <p:cNvPr id="222" name="Google Shape;222;p2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0" name="Google Shape;230;p20"/>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31" name="Google Shape;231;p20"/>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3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5" name="Google Shape;235;p22"/>
          <p:cNvGrpSpPr/>
          <p:nvPr/>
        </p:nvGrpSpPr>
        <p:grpSpPr>
          <a:xfrm>
            <a:off x="287525" y="4854556"/>
            <a:ext cx="634914" cy="148716"/>
            <a:chOff x="1841475" y="2392725"/>
            <a:chExt cx="3928925" cy="920275"/>
          </a:xfrm>
        </p:grpSpPr>
        <p:sp>
          <p:nvSpPr>
            <p:cNvPr id="236" name="Google Shape;236;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2"/>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7" name="Google Shape;247;p23"/>
          <p:cNvGrpSpPr/>
          <p:nvPr/>
        </p:nvGrpSpPr>
        <p:grpSpPr>
          <a:xfrm>
            <a:off x="287525" y="4854556"/>
            <a:ext cx="634914" cy="148716"/>
            <a:chOff x="1841475" y="2392725"/>
            <a:chExt cx="3928925" cy="920275"/>
          </a:xfrm>
        </p:grpSpPr>
        <p:sp>
          <p:nvSpPr>
            <p:cNvPr id="248" name="Google Shape;248;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8" name="Google Shape;258;p23"/>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9" name="Google Shape;259;p23"/>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60" name="Google Shape;260;p23"/>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61"/>
        <p:cNvGrpSpPr/>
        <p:nvPr/>
      </p:nvGrpSpPr>
      <p:grpSpPr>
        <a:xfrm>
          <a:off x="0" y="0"/>
          <a:ext cx="0" cy="0"/>
          <a:chOff x="0" y="0"/>
          <a:chExt cx="0" cy="0"/>
        </a:xfrm>
      </p:grpSpPr>
      <p:pic>
        <p:nvPicPr>
          <p:cNvPr id="262" name="Google Shape;262;p24"/>
          <p:cNvPicPr preferRelativeResize="0"/>
          <p:nvPr/>
        </p:nvPicPr>
        <p:blipFill>
          <a:blip r:embed="rId2">
            <a:alphaModFix/>
          </a:blip>
          <a:stretch>
            <a:fillRect/>
          </a:stretch>
        </p:blipFill>
        <p:spPr>
          <a:xfrm>
            <a:off x="0" y="0"/>
            <a:ext cx="9144000" cy="5143489"/>
          </a:xfrm>
          <a:prstGeom prst="rect">
            <a:avLst/>
          </a:prstGeom>
          <a:noFill/>
          <a:ln>
            <a:noFill/>
          </a:ln>
        </p:spPr>
      </p:pic>
      <p:sp>
        <p:nvSpPr>
          <p:cNvPr id="263" name="Google Shape;263;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24"/>
          <p:cNvGrpSpPr/>
          <p:nvPr/>
        </p:nvGrpSpPr>
        <p:grpSpPr>
          <a:xfrm>
            <a:off x="287525" y="4854556"/>
            <a:ext cx="634914" cy="148716"/>
            <a:chOff x="1841475" y="2392725"/>
            <a:chExt cx="3928925" cy="920275"/>
          </a:xfrm>
        </p:grpSpPr>
        <p:sp>
          <p:nvSpPr>
            <p:cNvPr id="265" name="Google Shape;265;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5"/>
          <p:cNvGrpSpPr/>
          <p:nvPr/>
        </p:nvGrpSpPr>
        <p:grpSpPr>
          <a:xfrm>
            <a:off x="287525" y="4854556"/>
            <a:ext cx="634914" cy="148716"/>
            <a:chOff x="1841475" y="2392725"/>
            <a:chExt cx="3928925" cy="920275"/>
          </a:xfrm>
        </p:grpSpPr>
        <p:sp>
          <p:nvSpPr>
            <p:cNvPr id="276" name="Google Shape;276;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84"/>
        <p:cNvGrpSpPr/>
        <p:nvPr/>
      </p:nvGrpSpPr>
      <p:grpSpPr>
        <a:xfrm>
          <a:off x="0" y="0"/>
          <a:ext cx="0" cy="0"/>
          <a:chOff x="0" y="0"/>
          <a:chExt cx="0" cy="0"/>
        </a:xfrm>
      </p:grpSpPr>
      <p:cxnSp>
        <p:nvCxnSpPr>
          <p:cNvPr id="285" name="Google Shape;285;p26"/>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86" name="Google Shape;286;p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7" name="Google Shape;287;p26"/>
          <p:cNvGrpSpPr/>
          <p:nvPr/>
        </p:nvGrpSpPr>
        <p:grpSpPr>
          <a:xfrm>
            <a:off x="287525" y="4854556"/>
            <a:ext cx="634914" cy="148716"/>
            <a:chOff x="1841475" y="2392725"/>
            <a:chExt cx="3928925" cy="920275"/>
          </a:xfrm>
        </p:grpSpPr>
        <p:sp>
          <p:nvSpPr>
            <p:cNvPr id="288" name="Google Shape;288;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6" name="Google Shape;296;p26"/>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97" name="Google Shape;297;p2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98" name="Google Shape;298;p26"/>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99"/>
        <p:cNvGrpSpPr/>
        <p:nvPr/>
      </p:nvGrpSpPr>
      <p:grpSpPr>
        <a:xfrm>
          <a:off x="0" y="0"/>
          <a:ext cx="0" cy="0"/>
          <a:chOff x="0" y="0"/>
          <a:chExt cx="0" cy="0"/>
        </a:xfrm>
      </p:grpSpPr>
      <p:cxnSp>
        <p:nvCxnSpPr>
          <p:cNvPr id="300" name="Google Shape;300;p27"/>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301" name="Google Shape;301;p27"/>
          <p:cNvGrpSpPr/>
          <p:nvPr/>
        </p:nvGrpSpPr>
        <p:grpSpPr>
          <a:xfrm>
            <a:off x="287525" y="4854556"/>
            <a:ext cx="634914" cy="148716"/>
            <a:chOff x="1841475" y="2392725"/>
            <a:chExt cx="3928925" cy="920275"/>
          </a:xfrm>
        </p:grpSpPr>
        <p:sp>
          <p:nvSpPr>
            <p:cNvPr id="302" name="Google Shape;302;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 name="Google Shape;311;p27"/>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312" name="Google Shape;312;p27"/>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313" name="Google Shape;313;p27"/>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14"/>
        <p:cNvGrpSpPr/>
        <p:nvPr/>
      </p:nvGrpSpPr>
      <p:grpSpPr>
        <a:xfrm>
          <a:off x="0" y="0"/>
          <a:ext cx="0" cy="0"/>
          <a:chOff x="0" y="0"/>
          <a:chExt cx="0" cy="0"/>
        </a:xfrm>
      </p:grpSpPr>
      <p:sp>
        <p:nvSpPr>
          <p:cNvPr id="315" name="Google Shape;315;p2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16" name="Google Shape;316;p28"/>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317" name="Google Shape;317;p28"/>
          <p:cNvGrpSpPr/>
          <p:nvPr/>
        </p:nvGrpSpPr>
        <p:grpSpPr>
          <a:xfrm>
            <a:off x="287525" y="4854556"/>
            <a:ext cx="634914" cy="148716"/>
            <a:chOff x="1841475" y="2392725"/>
            <a:chExt cx="3928925" cy="920275"/>
          </a:xfrm>
        </p:grpSpPr>
        <p:sp>
          <p:nvSpPr>
            <p:cNvPr id="318" name="Google Shape;318;p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8"/>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28"/>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28"/>
        <p:cNvGrpSpPr/>
        <p:nvPr/>
      </p:nvGrpSpPr>
      <p:grpSpPr>
        <a:xfrm>
          <a:off x="0" y="0"/>
          <a:ext cx="0" cy="0"/>
          <a:chOff x="0" y="0"/>
          <a:chExt cx="0" cy="0"/>
        </a:xfrm>
      </p:grpSpPr>
      <p:grpSp>
        <p:nvGrpSpPr>
          <p:cNvPr id="329" name="Google Shape;329;p29"/>
          <p:cNvGrpSpPr/>
          <p:nvPr/>
        </p:nvGrpSpPr>
        <p:grpSpPr>
          <a:xfrm>
            <a:off x="287525" y="4854556"/>
            <a:ext cx="634914" cy="148716"/>
            <a:chOff x="1841475" y="2392725"/>
            <a:chExt cx="3928925" cy="920275"/>
          </a:xfrm>
        </p:grpSpPr>
        <p:sp>
          <p:nvSpPr>
            <p:cNvPr id="330" name="Google Shape;330;p2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9" name="Google Shape;339;p2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40" name="Google Shape;340;p2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41" name="Google Shape;341;p29"/>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42" name="Google Shape;342;p29"/>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43" name="Google Shape;343;p29"/>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44" name="Google Shape;344;p29"/>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45" name="Google Shape;345;p29"/>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46" name="Google Shape;346;p29"/>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47"/>
        <p:cNvGrpSpPr/>
        <p:nvPr/>
      </p:nvGrpSpPr>
      <p:grpSpPr>
        <a:xfrm>
          <a:off x="0" y="0"/>
          <a:ext cx="0" cy="0"/>
          <a:chOff x="0" y="0"/>
          <a:chExt cx="0" cy="0"/>
        </a:xfrm>
      </p:grpSpPr>
      <p:sp>
        <p:nvSpPr>
          <p:cNvPr id="348" name="Google Shape;348;p30"/>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349" name="Google Shape;349;p3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50" name="Google Shape;350;p3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351" name="Google Shape;351;p30"/>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Proxima Nova"/>
              <a:buNone/>
              <a:defRPr sz="1800" i="0" u="none" strike="noStrike" cap="none">
                <a:solidFill>
                  <a:srgbClr val="595959"/>
                </a:solidFill>
                <a:latin typeface="Proxima Nova"/>
                <a:ea typeface="Proxima Nova"/>
                <a:cs typeface="Proxima Nova"/>
                <a:sym typeface="Proxima Nova"/>
              </a:defRPr>
            </a:lvl1pPr>
            <a:lvl2pPr marL="457200" marR="0" lvl="1"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2pPr>
            <a:lvl3pPr marL="914400" marR="0" lvl="2"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3pPr>
            <a:lvl4pPr marL="1371600" marR="0" lvl="3"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4pPr>
            <a:lvl5pPr marL="1828800" marR="0" lvl="4"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5pPr>
            <a:lvl6pPr marL="2286000" marR="0" lvl="5"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6pPr>
            <a:lvl7pPr marL="2743200" marR="0" lvl="6"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7pPr>
            <a:lvl8pPr marL="3200400" marR="0" lvl="7"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8pPr>
            <a:lvl9pPr marL="3657600" marR="0" lvl="8"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9pPr>
          </a:lstStyle>
          <a:p>
            <a:endParaRPr/>
          </a:p>
        </p:txBody>
      </p:sp>
      <p:sp>
        <p:nvSpPr>
          <p:cNvPr id="352" name="Google Shape;352;p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Proxima Nova"/>
              <a:buNone/>
              <a:defRPr sz="2800" b="1" i="0" u="none" strike="noStrike" cap="none">
                <a:solidFill>
                  <a:schemeClr val="accent1"/>
                </a:solidFill>
                <a:latin typeface="Proxima Nova"/>
                <a:ea typeface="Proxima Nova"/>
                <a:cs typeface="Proxima Nova"/>
                <a:sym typeface="Proxima Nova"/>
              </a:defRPr>
            </a:lvl1pPr>
            <a:lvl2pPr lvl="1" indent="0" rtl="0">
              <a:spcBef>
                <a:spcPts val="0"/>
              </a:spcBef>
              <a:spcAft>
                <a:spcPts val="0"/>
              </a:spcAft>
              <a:buSzPts val="1400"/>
              <a:buFont typeface="Proxima Nova"/>
              <a:buNone/>
              <a:defRPr sz="1800">
                <a:latin typeface="Proxima Nova"/>
                <a:ea typeface="Proxima Nova"/>
                <a:cs typeface="Proxima Nova"/>
                <a:sym typeface="Proxima Nova"/>
              </a:defRPr>
            </a:lvl2pPr>
            <a:lvl3pPr lvl="2" indent="0" rtl="0">
              <a:spcBef>
                <a:spcPts val="0"/>
              </a:spcBef>
              <a:spcAft>
                <a:spcPts val="0"/>
              </a:spcAft>
              <a:buSzPts val="1400"/>
              <a:buFont typeface="Proxima Nova"/>
              <a:buNone/>
              <a:defRPr sz="1800">
                <a:latin typeface="Proxima Nova"/>
                <a:ea typeface="Proxima Nova"/>
                <a:cs typeface="Proxima Nova"/>
                <a:sym typeface="Proxima Nova"/>
              </a:defRPr>
            </a:lvl3pPr>
            <a:lvl4pPr lvl="3" indent="0" rtl="0">
              <a:spcBef>
                <a:spcPts val="0"/>
              </a:spcBef>
              <a:spcAft>
                <a:spcPts val="0"/>
              </a:spcAft>
              <a:buSzPts val="1400"/>
              <a:buFont typeface="Proxima Nova"/>
              <a:buNone/>
              <a:defRPr sz="1800">
                <a:latin typeface="Proxima Nova"/>
                <a:ea typeface="Proxima Nova"/>
                <a:cs typeface="Proxima Nova"/>
                <a:sym typeface="Proxima Nova"/>
              </a:defRPr>
            </a:lvl4pPr>
            <a:lvl5pPr lvl="4" indent="0" rtl="0">
              <a:spcBef>
                <a:spcPts val="0"/>
              </a:spcBef>
              <a:spcAft>
                <a:spcPts val="0"/>
              </a:spcAft>
              <a:buSzPts val="1400"/>
              <a:buFont typeface="Proxima Nova"/>
              <a:buNone/>
              <a:defRPr sz="1800">
                <a:latin typeface="Proxima Nova"/>
                <a:ea typeface="Proxima Nova"/>
                <a:cs typeface="Proxima Nova"/>
                <a:sym typeface="Proxima Nova"/>
              </a:defRPr>
            </a:lvl5pPr>
            <a:lvl6pPr lvl="5" indent="0" rtl="0">
              <a:spcBef>
                <a:spcPts val="0"/>
              </a:spcBef>
              <a:spcAft>
                <a:spcPts val="0"/>
              </a:spcAft>
              <a:buSzPts val="1400"/>
              <a:buFont typeface="Proxima Nova"/>
              <a:buNone/>
              <a:defRPr sz="1800">
                <a:latin typeface="Proxima Nova"/>
                <a:ea typeface="Proxima Nova"/>
                <a:cs typeface="Proxima Nova"/>
                <a:sym typeface="Proxima Nova"/>
              </a:defRPr>
            </a:lvl6pPr>
            <a:lvl7pPr lvl="6" indent="0" rtl="0">
              <a:spcBef>
                <a:spcPts val="0"/>
              </a:spcBef>
              <a:spcAft>
                <a:spcPts val="0"/>
              </a:spcAft>
              <a:buSzPts val="1400"/>
              <a:buFont typeface="Proxima Nova"/>
              <a:buNone/>
              <a:defRPr sz="1800">
                <a:latin typeface="Proxima Nova"/>
                <a:ea typeface="Proxima Nova"/>
                <a:cs typeface="Proxima Nova"/>
                <a:sym typeface="Proxima Nova"/>
              </a:defRPr>
            </a:lvl7pPr>
            <a:lvl8pPr lvl="7" indent="0" rtl="0">
              <a:spcBef>
                <a:spcPts val="0"/>
              </a:spcBef>
              <a:spcAft>
                <a:spcPts val="0"/>
              </a:spcAft>
              <a:buSzPts val="1400"/>
              <a:buFont typeface="Proxima Nova"/>
              <a:buNone/>
              <a:defRPr sz="1800">
                <a:latin typeface="Proxima Nova"/>
                <a:ea typeface="Proxima Nova"/>
                <a:cs typeface="Proxima Nova"/>
                <a:sym typeface="Proxima Nova"/>
              </a:defRPr>
            </a:lvl8pPr>
            <a:lvl9pPr lvl="8" indent="0" rtl="0">
              <a:spcBef>
                <a:spcPts val="0"/>
              </a:spcBef>
              <a:spcAft>
                <a:spcPts val="0"/>
              </a:spcAft>
              <a:buSzPts val="1400"/>
              <a:buFont typeface="Proxima Nova"/>
              <a:buNone/>
              <a:defRPr sz="1800">
                <a:latin typeface="Proxima Nova"/>
                <a:ea typeface="Proxima Nova"/>
                <a:cs typeface="Proxima Nova"/>
                <a:sym typeface="Proxima Nova"/>
              </a:defRPr>
            </a:lvl9pPr>
          </a:lstStyle>
          <a:p>
            <a:endParaRPr/>
          </a:p>
        </p:txBody>
      </p:sp>
      <p:sp>
        <p:nvSpPr>
          <p:cNvPr id="353" name="Google Shape;353;p30"/>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Proxima Nova"/>
              <a:buChar char="●"/>
              <a:defRPr sz="1600" i="0" u="none" strike="noStrike" cap="none">
                <a:solidFill>
                  <a:schemeClr val="dk2"/>
                </a:solidFill>
                <a:latin typeface="Proxima Nova"/>
                <a:ea typeface="Proxima Nova"/>
                <a:cs typeface="Proxima Nova"/>
                <a:sym typeface="Proxima Nova"/>
              </a:defRPr>
            </a:lvl1pPr>
            <a:lvl2pPr marL="914400" marR="0" lvl="1"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3pPr>
            <a:lvl4pPr marL="1828800" marR="0" lvl="3"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4pPr>
            <a:lvl5pPr marL="2286000" marR="0" lvl="4"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6pPr>
            <a:lvl7pPr marL="3200400" marR="0" lvl="6"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7pPr>
            <a:lvl8pPr marL="3657600" marR="0" lvl="7"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 Intro 1">
  <p:cSld name="Intro_1">
    <p:spTree>
      <p:nvGrpSpPr>
        <p:cNvPr id="1" name="Shape 354"/>
        <p:cNvGrpSpPr/>
        <p:nvPr/>
      </p:nvGrpSpPr>
      <p:grpSpPr>
        <a:xfrm>
          <a:off x="0" y="0"/>
          <a:ext cx="0" cy="0"/>
          <a:chOff x="0" y="0"/>
          <a:chExt cx="0" cy="0"/>
        </a:xfrm>
      </p:grpSpPr>
      <p:sp>
        <p:nvSpPr>
          <p:cNvPr id="355" name="Google Shape;355;p3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1"/>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57" name="Google Shape;357;p31"/>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58" name="Google Shape;358;p31"/>
          <p:cNvGrpSpPr/>
          <p:nvPr/>
        </p:nvGrpSpPr>
        <p:grpSpPr>
          <a:xfrm>
            <a:off x="287525" y="4854556"/>
            <a:ext cx="634914" cy="148716"/>
            <a:chOff x="1841475" y="2392725"/>
            <a:chExt cx="3928925" cy="920275"/>
          </a:xfrm>
        </p:grpSpPr>
        <p:sp>
          <p:nvSpPr>
            <p:cNvPr id="359" name="Google Shape;359;p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7" name="Google Shape;367;p31"/>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68" name="Google Shape;368;p31"/>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31"/>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70"/>
        <p:cNvGrpSpPr/>
        <p:nvPr/>
      </p:nvGrpSpPr>
      <p:grpSpPr>
        <a:xfrm>
          <a:off x="0" y="0"/>
          <a:ext cx="0" cy="0"/>
          <a:chOff x="0" y="0"/>
          <a:chExt cx="0" cy="0"/>
        </a:xfrm>
      </p:grpSpPr>
      <p:sp>
        <p:nvSpPr>
          <p:cNvPr id="371" name="Google Shape;371;p3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72" name="Google Shape;372;p3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73" name="Google Shape;373;p32"/>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74" name="Google Shape;374;p32"/>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 – Title">
  <p:cSld name="Divider">
    <p:bg>
      <p:bgPr>
        <a:solidFill>
          <a:srgbClr val="1AB9A5"/>
        </a:solidFill>
        <a:effectLst/>
      </p:bgPr>
    </p:bg>
    <p:spTree>
      <p:nvGrpSpPr>
        <p:cNvPr id="1" name="Shape 376"/>
        <p:cNvGrpSpPr/>
        <p:nvPr/>
      </p:nvGrpSpPr>
      <p:grpSpPr>
        <a:xfrm>
          <a:off x="0" y="0"/>
          <a:ext cx="0" cy="0"/>
          <a:chOff x="0" y="0"/>
          <a:chExt cx="0" cy="0"/>
        </a:xfrm>
      </p:grpSpPr>
      <p:pic>
        <p:nvPicPr>
          <p:cNvPr id="377" name="Google Shape;377;p34"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78" name="Google Shape;378;p34"/>
          <p:cNvSpPr/>
          <p:nvPr/>
        </p:nvSpPr>
        <p:spPr>
          <a:xfrm>
            <a:off x="0" y="0"/>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79" name="Google Shape;379;p34"/>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80" name="Google Shape;380;p34"/>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grpSp>
        <p:nvGrpSpPr>
          <p:cNvPr id="382" name="Google Shape;382;p34"/>
          <p:cNvGrpSpPr/>
          <p:nvPr/>
        </p:nvGrpSpPr>
        <p:grpSpPr>
          <a:xfrm>
            <a:off x="634507" y="819388"/>
            <a:ext cx="1337013" cy="313170"/>
            <a:chOff x="1841475" y="2392725"/>
            <a:chExt cx="3928925" cy="920275"/>
          </a:xfrm>
        </p:grpSpPr>
        <p:sp>
          <p:nvSpPr>
            <p:cNvPr id="383" name="Google Shape;383;p3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4"/>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rgbClr val="1AB9A5"/>
        </a:solidFill>
        <a:effectLst/>
      </p:bgPr>
    </p:bg>
    <p:spTree>
      <p:nvGrpSpPr>
        <p:cNvPr id="1" name="Shape 392"/>
        <p:cNvGrpSpPr/>
        <p:nvPr/>
      </p:nvGrpSpPr>
      <p:grpSpPr>
        <a:xfrm>
          <a:off x="0" y="0"/>
          <a:ext cx="0" cy="0"/>
          <a:chOff x="0" y="0"/>
          <a:chExt cx="0" cy="0"/>
        </a:xfrm>
      </p:grpSpPr>
      <p:sp>
        <p:nvSpPr>
          <p:cNvPr id="393" name="Google Shape;393;p35"/>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94" name="Google Shape;394;p35"/>
          <p:cNvGrpSpPr/>
          <p:nvPr/>
        </p:nvGrpSpPr>
        <p:grpSpPr>
          <a:xfrm>
            <a:off x="287525" y="4854556"/>
            <a:ext cx="634914" cy="148716"/>
            <a:chOff x="1841475" y="2392725"/>
            <a:chExt cx="3928925" cy="920275"/>
          </a:xfrm>
        </p:grpSpPr>
        <p:sp>
          <p:nvSpPr>
            <p:cNvPr id="395" name="Google Shape;395;p3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3" name="Google Shape;403;p35"/>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404" name="Google Shape;404;p35"/>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405"/>
        <p:cNvGrpSpPr/>
        <p:nvPr/>
      </p:nvGrpSpPr>
      <p:grpSpPr>
        <a:xfrm>
          <a:off x="0" y="0"/>
          <a:ext cx="0" cy="0"/>
          <a:chOff x="0" y="0"/>
          <a:chExt cx="0" cy="0"/>
        </a:xfrm>
      </p:grpSpPr>
      <p:sp>
        <p:nvSpPr>
          <p:cNvPr id="406" name="Google Shape;406;p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408" name="Google Shape;408;p3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09" name="Google Shape;409;p36"/>
          <p:cNvGrpSpPr/>
          <p:nvPr/>
        </p:nvGrpSpPr>
        <p:grpSpPr>
          <a:xfrm>
            <a:off x="287525" y="4854556"/>
            <a:ext cx="634914" cy="148716"/>
            <a:chOff x="1841475" y="2392725"/>
            <a:chExt cx="3928925" cy="920275"/>
          </a:xfrm>
        </p:grpSpPr>
        <p:sp>
          <p:nvSpPr>
            <p:cNvPr id="410" name="Google Shape;410;p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8" name="Google Shape;418;p3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19" name="Google Shape;419;p36"/>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36"/>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42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422"/>
        <p:cNvGrpSpPr/>
        <p:nvPr/>
      </p:nvGrpSpPr>
      <p:grpSpPr>
        <a:xfrm>
          <a:off x="0" y="0"/>
          <a:ext cx="0" cy="0"/>
          <a:chOff x="0" y="0"/>
          <a:chExt cx="0" cy="0"/>
        </a:xfrm>
      </p:grpSpPr>
      <p:sp>
        <p:nvSpPr>
          <p:cNvPr id="423" name="Google Shape;423;p3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4" name="Google Shape;424;p38"/>
          <p:cNvGrpSpPr/>
          <p:nvPr/>
        </p:nvGrpSpPr>
        <p:grpSpPr>
          <a:xfrm>
            <a:off x="287525" y="4854556"/>
            <a:ext cx="634914" cy="148716"/>
            <a:chOff x="1841475" y="2392725"/>
            <a:chExt cx="3928925" cy="920275"/>
          </a:xfrm>
        </p:grpSpPr>
        <p:sp>
          <p:nvSpPr>
            <p:cNvPr id="425" name="Google Shape;425;p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38"/>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434"/>
        <p:cNvGrpSpPr/>
        <p:nvPr/>
      </p:nvGrpSpPr>
      <p:grpSpPr>
        <a:xfrm>
          <a:off x="0" y="0"/>
          <a:ext cx="0" cy="0"/>
          <a:chOff x="0" y="0"/>
          <a:chExt cx="0" cy="0"/>
        </a:xfrm>
      </p:grpSpPr>
      <p:sp>
        <p:nvSpPr>
          <p:cNvPr id="435" name="Google Shape;435;p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9"/>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39"/>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38" name="Google Shape;438;p39"/>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39" name="Google Shape;439;p39"/>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40" name="Google Shape;440;p3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441" name="Google Shape;441;p39"/>
          <p:cNvGrpSpPr/>
          <p:nvPr/>
        </p:nvGrpSpPr>
        <p:grpSpPr>
          <a:xfrm>
            <a:off x="287525" y="4854556"/>
            <a:ext cx="634914" cy="148716"/>
            <a:chOff x="1841475" y="2392725"/>
            <a:chExt cx="3928925" cy="920275"/>
          </a:xfrm>
        </p:grpSpPr>
        <p:sp>
          <p:nvSpPr>
            <p:cNvPr id="442" name="Google Shape;442;p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450"/>
        <p:cNvGrpSpPr/>
        <p:nvPr/>
      </p:nvGrpSpPr>
      <p:grpSpPr>
        <a:xfrm>
          <a:off x="0" y="0"/>
          <a:ext cx="0" cy="0"/>
          <a:chOff x="0" y="0"/>
          <a:chExt cx="0" cy="0"/>
        </a:xfrm>
      </p:grpSpPr>
      <p:pic>
        <p:nvPicPr>
          <p:cNvPr id="451" name="Google Shape;451;p40"/>
          <p:cNvPicPr preferRelativeResize="0"/>
          <p:nvPr/>
        </p:nvPicPr>
        <p:blipFill>
          <a:blip r:embed="rId2">
            <a:alphaModFix/>
          </a:blip>
          <a:stretch>
            <a:fillRect/>
          </a:stretch>
        </p:blipFill>
        <p:spPr>
          <a:xfrm>
            <a:off x="0" y="0"/>
            <a:ext cx="9144000" cy="5143489"/>
          </a:xfrm>
          <a:prstGeom prst="rect">
            <a:avLst/>
          </a:prstGeom>
          <a:noFill/>
          <a:ln>
            <a:noFill/>
          </a:ln>
        </p:spPr>
      </p:pic>
      <p:sp>
        <p:nvSpPr>
          <p:cNvPr id="452" name="Google Shape;452;p4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40"/>
          <p:cNvGrpSpPr/>
          <p:nvPr/>
        </p:nvGrpSpPr>
        <p:grpSpPr>
          <a:xfrm>
            <a:off x="287525" y="4854556"/>
            <a:ext cx="634914" cy="148716"/>
            <a:chOff x="1841475" y="2392725"/>
            <a:chExt cx="3928925" cy="920275"/>
          </a:xfrm>
        </p:grpSpPr>
        <p:sp>
          <p:nvSpPr>
            <p:cNvPr id="454" name="Google Shape;454;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462"/>
        <p:cNvGrpSpPr/>
        <p:nvPr/>
      </p:nvGrpSpPr>
      <p:grpSpPr>
        <a:xfrm>
          <a:off x="0" y="0"/>
          <a:ext cx="0" cy="0"/>
          <a:chOff x="0" y="0"/>
          <a:chExt cx="0" cy="0"/>
        </a:xfrm>
      </p:grpSpPr>
      <p:sp>
        <p:nvSpPr>
          <p:cNvPr id="463" name="Google Shape;463;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4" name="Google Shape;464;p41"/>
          <p:cNvGrpSpPr/>
          <p:nvPr/>
        </p:nvGrpSpPr>
        <p:grpSpPr>
          <a:xfrm>
            <a:off x="287525" y="4854556"/>
            <a:ext cx="634914" cy="148716"/>
            <a:chOff x="1841475" y="2392725"/>
            <a:chExt cx="3928925" cy="920275"/>
          </a:xfrm>
        </p:grpSpPr>
        <p:sp>
          <p:nvSpPr>
            <p:cNvPr id="465" name="Google Shape;465;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473"/>
        <p:cNvGrpSpPr/>
        <p:nvPr/>
      </p:nvGrpSpPr>
      <p:grpSpPr>
        <a:xfrm>
          <a:off x="0" y="0"/>
          <a:ext cx="0" cy="0"/>
          <a:chOff x="0" y="0"/>
          <a:chExt cx="0" cy="0"/>
        </a:xfrm>
      </p:grpSpPr>
      <p:cxnSp>
        <p:nvCxnSpPr>
          <p:cNvPr id="474" name="Google Shape;474;p4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75" name="Google Shape;475;p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42"/>
          <p:cNvGrpSpPr/>
          <p:nvPr/>
        </p:nvGrpSpPr>
        <p:grpSpPr>
          <a:xfrm>
            <a:off x="287525" y="4854556"/>
            <a:ext cx="634914" cy="148716"/>
            <a:chOff x="1841475" y="2392725"/>
            <a:chExt cx="3928925" cy="920275"/>
          </a:xfrm>
        </p:grpSpPr>
        <p:sp>
          <p:nvSpPr>
            <p:cNvPr id="477" name="Google Shape;477;p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4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86" name="Google Shape;486;p42"/>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87" name="Google Shape;487;p42"/>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488"/>
        <p:cNvGrpSpPr/>
        <p:nvPr/>
      </p:nvGrpSpPr>
      <p:grpSpPr>
        <a:xfrm>
          <a:off x="0" y="0"/>
          <a:ext cx="0" cy="0"/>
          <a:chOff x="0" y="0"/>
          <a:chExt cx="0" cy="0"/>
        </a:xfrm>
      </p:grpSpPr>
      <p:cxnSp>
        <p:nvCxnSpPr>
          <p:cNvPr id="489" name="Google Shape;489;p4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90" name="Google Shape;490;p43"/>
          <p:cNvGrpSpPr/>
          <p:nvPr/>
        </p:nvGrpSpPr>
        <p:grpSpPr>
          <a:xfrm>
            <a:off x="287525" y="4854556"/>
            <a:ext cx="634914" cy="148716"/>
            <a:chOff x="1841475" y="2392725"/>
            <a:chExt cx="3928925" cy="920275"/>
          </a:xfrm>
        </p:grpSpPr>
        <p:sp>
          <p:nvSpPr>
            <p:cNvPr id="491" name="Google Shape;491;p4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4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0" name="Google Shape;500;p4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01" name="Google Shape;501;p4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502" name="Google Shape;502;p43"/>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503"/>
        <p:cNvGrpSpPr/>
        <p:nvPr/>
      </p:nvGrpSpPr>
      <p:grpSpPr>
        <a:xfrm>
          <a:off x="0" y="0"/>
          <a:ext cx="0" cy="0"/>
          <a:chOff x="0" y="0"/>
          <a:chExt cx="0" cy="0"/>
        </a:xfrm>
      </p:grpSpPr>
      <p:sp>
        <p:nvSpPr>
          <p:cNvPr id="504" name="Google Shape;504;p4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505" name="Google Shape;505;p44"/>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506" name="Google Shape;506;p44"/>
          <p:cNvGrpSpPr/>
          <p:nvPr/>
        </p:nvGrpSpPr>
        <p:grpSpPr>
          <a:xfrm>
            <a:off x="287525" y="4854556"/>
            <a:ext cx="634914" cy="148716"/>
            <a:chOff x="1841475" y="2392725"/>
            <a:chExt cx="3928925" cy="920275"/>
          </a:xfrm>
        </p:grpSpPr>
        <p:sp>
          <p:nvSpPr>
            <p:cNvPr id="507" name="Google Shape;507;p4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44"/>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517"/>
        <p:cNvGrpSpPr/>
        <p:nvPr/>
      </p:nvGrpSpPr>
      <p:grpSpPr>
        <a:xfrm>
          <a:off x="0" y="0"/>
          <a:ext cx="0" cy="0"/>
          <a:chOff x="0" y="0"/>
          <a:chExt cx="0" cy="0"/>
        </a:xfrm>
      </p:grpSpPr>
      <p:grpSp>
        <p:nvGrpSpPr>
          <p:cNvPr id="518" name="Google Shape;518;p45"/>
          <p:cNvGrpSpPr/>
          <p:nvPr/>
        </p:nvGrpSpPr>
        <p:grpSpPr>
          <a:xfrm>
            <a:off x="287525" y="4854556"/>
            <a:ext cx="634914" cy="148716"/>
            <a:chOff x="1841475" y="2392725"/>
            <a:chExt cx="3928925" cy="920275"/>
          </a:xfrm>
        </p:grpSpPr>
        <p:sp>
          <p:nvSpPr>
            <p:cNvPr id="519" name="Google Shape;519;p4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8" name="Google Shape;528;p4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29" name="Google Shape;529;p4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30" name="Google Shape;530;p45"/>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31" name="Google Shape;531;p45"/>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32" name="Google Shape;532;p45"/>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533" name="Google Shape;533;p45"/>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34" name="Google Shape;534;p45"/>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35" name="Google Shape;535;p45"/>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nding.google.com/sre/"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0B15cRejg3hn_ZHlyV2RLUjQwSEU/view"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2QZHtLOk5RQ3gCM8ztkEt8vPpaeUQ6u/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subTitle" idx="1"/>
          </p:nvPr>
        </p:nvSpPr>
        <p:spPr>
          <a:xfrm>
            <a:off x="531523" y="3306700"/>
            <a:ext cx="47703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Approaches, Considerations, and Stories of Success</a:t>
            </a:r>
            <a:endParaRPr/>
          </a:p>
        </p:txBody>
      </p:sp>
      <p:sp>
        <p:nvSpPr>
          <p:cNvPr id="541" name="Google Shape;541;p46"/>
          <p:cNvSpPr txBox="1">
            <a:spLocks noGrp="1"/>
          </p:cNvSpPr>
          <p:nvPr>
            <p:ph type="title"/>
          </p:nvPr>
        </p:nvSpPr>
        <p:spPr>
          <a:xfrm>
            <a:off x="506554"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 as a Product</a:t>
            </a:r>
            <a:endParaRPr sz="3000" b="0"/>
          </a:p>
        </p:txBody>
      </p:sp>
      <p:grpSp>
        <p:nvGrpSpPr>
          <p:cNvPr id="542" name="Google Shape;542;p46"/>
          <p:cNvGrpSpPr/>
          <p:nvPr/>
        </p:nvGrpSpPr>
        <p:grpSpPr>
          <a:xfrm>
            <a:off x="7102089" y="1490263"/>
            <a:ext cx="1124718" cy="749812"/>
            <a:chOff x="6221089" y="3923995"/>
            <a:chExt cx="951618" cy="634412"/>
          </a:xfrm>
        </p:grpSpPr>
        <p:sp>
          <p:nvSpPr>
            <p:cNvPr id="543" name="Google Shape;543;p46"/>
            <p:cNvSpPr/>
            <p:nvPr/>
          </p:nvSpPr>
          <p:spPr>
            <a:xfrm>
              <a:off x="6574477" y="4263571"/>
              <a:ext cx="152450" cy="294837"/>
            </a:xfrm>
            <a:custGeom>
              <a:avLst/>
              <a:gdLst/>
              <a:ahLst/>
              <a:cxnLst/>
              <a:rect l="l" t="t" r="r" b="b"/>
              <a:pathLst>
                <a:path w="4757" h="9200" extrusionOk="0">
                  <a:moveTo>
                    <a:pt x="1799" y="0"/>
                  </a:moveTo>
                  <a:cubicBezTo>
                    <a:pt x="1086" y="521"/>
                    <a:pt x="476" y="1160"/>
                    <a:pt x="1" y="1903"/>
                  </a:cubicBezTo>
                  <a:cubicBezTo>
                    <a:pt x="1309" y="2869"/>
                    <a:pt x="2156" y="4414"/>
                    <a:pt x="2156" y="6168"/>
                  </a:cubicBezTo>
                  <a:cubicBezTo>
                    <a:pt x="2156" y="6911"/>
                    <a:pt x="2007" y="7609"/>
                    <a:pt x="1725" y="8248"/>
                  </a:cubicBezTo>
                  <a:cubicBezTo>
                    <a:pt x="1650" y="8427"/>
                    <a:pt x="1576" y="8590"/>
                    <a:pt x="1472" y="8754"/>
                  </a:cubicBezTo>
                  <a:cubicBezTo>
                    <a:pt x="1368" y="8962"/>
                    <a:pt x="1517" y="9199"/>
                    <a:pt x="1740" y="9199"/>
                  </a:cubicBezTo>
                  <a:lnTo>
                    <a:pt x="3939" y="9199"/>
                  </a:lnTo>
                  <a:cubicBezTo>
                    <a:pt x="4073" y="9199"/>
                    <a:pt x="4177" y="9125"/>
                    <a:pt x="4236" y="9006"/>
                  </a:cubicBezTo>
                  <a:cubicBezTo>
                    <a:pt x="4325" y="8768"/>
                    <a:pt x="4415" y="8516"/>
                    <a:pt x="4474" y="8248"/>
                  </a:cubicBezTo>
                  <a:cubicBezTo>
                    <a:pt x="4667" y="7580"/>
                    <a:pt x="4756" y="6881"/>
                    <a:pt x="4756" y="6168"/>
                  </a:cubicBezTo>
                  <a:cubicBezTo>
                    <a:pt x="4756" y="3671"/>
                    <a:pt x="3612" y="1457"/>
                    <a:pt x="1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4" name="Google Shape;544;p46"/>
            <p:cNvSpPr/>
            <p:nvPr/>
          </p:nvSpPr>
          <p:spPr>
            <a:xfrm>
              <a:off x="6221089" y="3923995"/>
              <a:ext cx="719691" cy="634412"/>
            </a:xfrm>
            <a:custGeom>
              <a:avLst/>
              <a:gdLst/>
              <a:ahLst/>
              <a:cxnLst/>
              <a:rect l="l" t="t" r="r" b="b"/>
              <a:pathLst>
                <a:path w="22457" h="19796" extrusionOk="0">
                  <a:moveTo>
                    <a:pt x="13569" y="0"/>
                  </a:moveTo>
                  <a:cubicBezTo>
                    <a:pt x="8665" y="0"/>
                    <a:pt x="4682" y="3998"/>
                    <a:pt x="4682" y="8887"/>
                  </a:cubicBezTo>
                  <a:cubicBezTo>
                    <a:pt x="4682" y="9110"/>
                    <a:pt x="4697" y="9318"/>
                    <a:pt x="4712" y="9526"/>
                  </a:cubicBezTo>
                  <a:cubicBezTo>
                    <a:pt x="1933" y="10760"/>
                    <a:pt x="1" y="13539"/>
                    <a:pt x="1" y="16764"/>
                  </a:cubicBezTo>
                  <a:cubicBezTo>
                    <a:pt x="1" y="17477"/>
                    <a:pt x="90" y="18176"/>
                    <a:pt x="283" y="18844"/>
                  </a:cubicBezTo>
                  <a:cubicBezTo>
                    <a:pt x="343" y="19097"/>
                    <a:pt x="432" y="19350"/>
                    <a:pt x="521" y="19602"/>
                  </a:cubicBezTo>
                  <a:cubicBezTo>
                    <a:pt x="566" y="19721"/>
                    <a:pt x="685" y="19795"/>
                    <a:pt x="818" y="19795"/>
                  </a:cubicBezTo>
                  <a:lnTo>
                    <a:pt x="2973" y="19795"/>
                  </a:lnTo>
                  <a:cubicBezTo>
                    <a:pt x="3226" y="19795"/>
                    <a:pt x="3374" y="19543"/>
                    <a:pt x="3256" y="19320"/>
                  </a:cubicBezTo>
                  <a:cubicBezTo>
                    <a:pt x="3181" y="19171"/>
                    <a:pt x="3107" y="19008"/>
                    <a:pt x="3033" y="18844"/>
                  </a:cubicBezTo>
                  <a:cubicBezTo>
                    <a:pt x="2750" y="18205"/>
                    <a:pt x="2602" y="17507"/>
                    <a:pt x="2602" y="16764"/>
                  </a:cubicBezTo>
                  <a:cubicBezTo>
                    <a:pt x="2602" y="13925"/>
                    <a:pt x="4831" y="11622"/>
                    <a:pt x="7625" y="11473"/>
                  </a:cubicBezTo>
                  <a:cubicBezTo>
                    <a:pt x="8100" y="10567"/>
                    <a:pt x="8695" y="9734"/>
                    <a:pt x="9408" y="9006"/>
                  </a:cubicBezTo>
                  <a:cubicBezTo>
                    <a:pt x="8918" y="8917"/>
                    <a:pt x="8412" y="8858"/>
                    <a:pt x="7892" y="8858"/>
                  </a:cubicBezTo>
                  <a:cubicBezTo>
                    <a:pt x="7684" y="8858"/>
                    <a:pt x="7491" y="8873"/>
                    <a:pt x="7283" y="8887"/>
                  </a:cubicBezTo>
                  <a:cubicBezTo>
                    <a:pt x="7283" y="5425"/>
                    <a:pt x="10107" y="2601"/>
                    <a:pt x="13569" y="2601"/>
                  </a:cubicBezTo>
                  <a:cubicBezTo>
                    <a:pt x="17032" y="2601"/>
                    <a:pt x="19855" y="5425"/>
                    <a:pt x="19855" y="8887"/>
                  </a:cubicBezTo>
                  <a:cubicBezTo>
                    <a:pt x="19855" y="9006"/>
                    <a:pt x="19841" y="9125"/>
                    <a:pt x="19841" y="9229"/>
                  </a:cubicBezTo>
                  <a:cubicBezTo>
                    <a:pt x="19766" y="10522"/>
                    <a:pt x="19320" y="11696"/>
                    <a:pt x="18577" y="12677"/>
                  </a:cubicBezTo>
                  <a:cubicBezTo>
                    <a:pt x="18414" y="12900"/>
                    <a:pt x="18577" y="13212"/>
                    <a:pt x="18845" y="13212"/>
                  </a:cubicBezTo>
                  <a:lnTo>
                    <a:pt x="21133" y="13212"/>
                  </a:lnTo>
                  <a:cubicBezTo>
                    <a:pt x="21252" y="13212"/>
                    <a:pt x="21371" y="13138"/>
                    <a:pt x="21431" y="13034"/>
                  </a:cubicBezTo>
                  <a:cubicBezTo>
                    <a:pt x="22025" y="11889"/>
                    <a:pt x="22397" y="10596"/>
                    <a:pt x="22441" y="9229"/>
                  </a:cubicBezTo>
                  <a:cubicBezTo>
                    <a:pt x="22441" y="9125"/>
                    <a:pt x="22456" y="9006"/>
                    <a:pt x="22456" y="8887"/>
                  </a:cubicBezTo>
                  <a:cubicBezTo>
                    <a:pt x="22456" y="3998"/>
                    <a:pt x="18473" y="0"/>
                    <a:pt x="1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5" name="Google Shape;545;p46"/>
            <p:cNvSpPr/>
            <p:nvPr/>
          </p:nvSpPr>
          <p:spPr>
            <a:xfrm>
              <a:off x="6441608" y="4124485"/>
              <a:ext cx="402004" cy="433923"/>
            </a:xfrm>
            <a:custGeom>
              <a:avLst/>
              <a:gdLst/>
              <a:ahLst/>
              <a:cxnLst/>
              <a:rect l="l" t="t" r="r" b="b"/>
              <a:pathLst>
                <a:path w="12544" h="13540" extrusionOk="0">
                  <a:moveTo>
                    <a:pt x="10017" y="1"/>
                  </a:moveTo>
                  <a:cubicBezTo>
                    <a:pt x="4489" y="1"/>
                    <a:pt x="1" y="4504"/>
                    <a:pt x="1" y="10032"/>
                  </a:cubicBezTo>
                  <a:cubicBezTo>
                    <a:pt x="1" y="10909"/>
                    <a:pt x="120" y="11756"/>
                    <a:pt x="328" y="12573"/>
                  </a:cubicBezTo>
                  <a:cubicBezTo>
                    <a:pt x="402" y="12826"/>
                    <a:pt x="476" y="13079"/>
                    <a:pt x="565" y="13331"/>
                  </a:cubicBezTo>
                  <a:cubicBezTo>
                    <a:pt x="610" y="13465"/>
                    <a:pt x="729" y="13539"/>
                    <a:pt x="863" y="13539"/>
                  </a:cubicBezTo>
                  <a:lnTo>
                    <a:pt x="2988" y="13539"/>
                  </a:lnTo>
                  <a:cubicBezTo>
                    <a:pt x="3211" y="13539"/>
                    <a:pt x="3359" y="13302"/>
                    <a:pt x="3270" y="13094"/>
                  </a:cubicBezTo>
                  <a:cubicBezTo>
                    <a:pt x="3196" y="12930"/>
                    <a:pt x="3121" y="12752"/>
                    <a:pt x="3062" y="12573"/>
                  </a:cubicBezTo>
                  <a:cubicBezTo>
                    <a:pt x="2765" y="11786"/>
                    <a:pt x="2601" y="10924"/>
                    <a:pt x="2601" y="10032"/>
                  </a:cubicBezTo>
                  <a:cubicBezTo>
                    <a:pt x="2601" y="5931"/>
                    <a:pt x="5930" y="2602"/>
                    <a:pt x="10017" y="2602"/>
                  </a:cubicBezTo>
                  <a:cubicBezTo>
                    <a:pt x="10894" y="2602"/>
                    <a:pt x="11741" y="2750"/>
                    <a:pt x="12514" y="3033"/>
                  </a:cubicBezTo>
                  <a:cubicBezTo>
                    <a:pt x="12529" y="3003"/>
                    <a:pt x="12529" y="2973"/>
                    <a:pt x="12529" y="2958"/>
                  </a:cubicBezTo>
                  <a:lnTo>
                    <a:pt x="12543" y="2765"/>
                  </a:lnTo>
                  <a:cubicBezTo>
                    <a:pt x="12543" y="2721"/>
                    <a:pt x="12543" y="2676"/>
                    <a:pt x="12543" y="2631"/>
                  </a:cubicBezTo>
                  <a:cubicBezTo>
                    <a:pt x="12543" y="1769"/>
                    <a:pt x="12350" y="937"/>
                    <a:pt x="12008" y="194"/>
                  </a:cubicBezTo>
                  <a:cubicBezTo>
                    <a:pt x="11369" y="75"/>
                    <a:pt x="10701" y="1"/>
                    <a:pt x="10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6" name="Google Shape;546;p46"/>
            <p:cNvSpPr/>
            <p:nvPr/>
          </p:nvSpPr>
          <p:spPr>
            <a:xfrm>
              <a:off x="6943119" y="4187362"/>
              <a:ext cx="141009" cy="371046"/>
            </a:xfrm>
            <a:custGeom>
              <a:avLst/>
              <a:gdLst/>
              <a:ahLst/>
              <a:cxnLst/>
              <a:rect l="l" t="t" r="r" b="b"/>
              <a:pathLst>
                <a:path w="4400" h="11578" extrusionOk="0">
                  <a:moveTo>
                    <a:pt x="327" y="1"/>
                  </a:moveTo>
                  <a:lnTo>
                    <a:pt x="327" y="1"/>
                  </a:lnTo>
                  <a:cubicBezTo>
                    <a:pt x="342" y="194"/>
                    <a:pt x="357" y="387"/>
                    <a:pt x="357" y="580"/>
                  </a:cubicBezTo>
                  <a:lnTo>
                    <a:pt x="357" y="803"/>
                  </a:lnTo>
                  <a:cubicBezTo>
                    <a:pt x="357" y="833"/>
                    <a:pt x="342" y="877"/>
                    <a:pt x="342" y="907"/>
                  </a:cubicBezTo>
                  <a:lnTo>
                    <a:pt x="342" y="1026"/>
                  </a:lnTo>
                  <a:cubicBezTo>
                    <a:pt x="313" y="1784"/>
                    <a:pt x="194" y="2512"/>
                    <a:pt x="0" y="3226"/>
                  </a:cubicBezTo>
                  <a:cubicBezTo>
                    <a:pt x="1115" y="4518"/>
                    <a:pt x="1799" y="6213"/>
                    <a:pt x="1799" y="8070"/>
                  </a:cubicBezTo>
                  <a:cubicBezTo>
                    <a:pt x="1799" y="8962"/>
                    <a:pt x="1635" y="9824"/>
                    <a:pt x="1338" y="10611"/>
                  </a:cubicBezTo>
                  <a:cubicBezTo>
                    <a:pt x="1278" y="10805"/>
                    <a:pt x="1204" y="10983"/>
                    <a:pt x="1115" y="11161"/>
                  </a:cubicBezTo>
                  <a:cubicBezTo>
                    <a:pt x="1026" y="11355"/>
                    <a:pt x="1174" y="11577"/>
                    <a:pt x="1397" y="11577"/>
                  </a:cubicBezTo>
                  <a:lnTo>
                    <a:pt x="3552" y="11577"/>
                  </a:lnTo>
                  <a:cubicBezTo>
                    <a:pt x="3671" y="11577"/>
                    <a:pt x="3790" y="11503"/>
                    <a:pt x="3835" y="11384"/>
                  </a:cubicBezTo>
                  <a:cubicBezTo>
                    <a:pt x="3924" y="11132"/>
                    <a:pt x="3998" y="10879"/>
                    <a:pt x="4058" y="10611"/>
                  </a:cubicBezTo>
                  <a:lnTo>
                    <a:pt x="4072" y="10611"/>
                  </a:lnTo>
                  <a:cubicBezTo>
                    <a:pt x="4280" y="9794"/>
                    <a:pt x="4399" y="8947"/>
                    <a:pt x="4399" y="8070"/>
                  </a:cubicBezTo>
                  <a:cubicBezTo>
                    <a:pt x="4399" y="4756"/>
                    <a:pt x="2794" y="1829"/>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7" name="Google Shape;547;p46"/>
            <p:cNvSpPr/>
            <p:nvPr/>
          </p:nvSpPr>
          <p:spPr>
            <a:xfrm>
              <a:off x="7095056" y="4516458"/>
              <a:ext cx="77651" cy="41950"/>
            </a:xfrm>
            <a:custGeom>
              <a:avLst/>
              <a:gdLst/>
              <a:ahLst/>
              <a:cxnLst/>
              <a:rect l="l" t="t" r="r" b="b"/>
              <a:pathLst>
                <a:path w="2423" h="1309" extrusionOk="0">
                  <a:moveTo>
                    <a:pt x="0" y="1"/>
                  </a:moveTo>
                  <a:lnTo>
                    <a:pt x="0" y="149"/>
                  </a:lnTo>
                  <a:lnTo>
                    <a:pt x="372" y="149"/>
                  </a:lnTo>
                  <a:lnTo>
                    <a:pt x="372" y="1308"/>
                  </a:lnTo>
                  <a:lnTo>
                    <a:pt x="550" y="1308"/>
                  </a:lnTo>
                  <a:lnTo>
                    <a:pt x="550" y="149"/>
                  </a:lnTo>
                  <a:lnTo>
                    <a:pt x="922" y="149"/>
                  </a:lnTo>
                  <a:lnTo>
                    <a:pt x="922" y="1"/>
                  </a:lnTo>
                  <a:close/>
                  <a:moveTo>
                    <a:pt x="1130" y="1"/>
                  </a:moveTo>
                  <a:lnTo>
                    <a:pt x="1130" y="1308"/>
                  </a:lnTo>
                  <a:lnTo>
                    <a:pt x="1308" y="1308"/>
                  </a:lnTo>
                  <a:lnTo>
                    <a:pt x="1308" y="224"/>
                  </a:lnTo>
                  <a:lnTo>
                    <a:pt x="1754" y="1308"/>
                  </a:lnTo>
                  <a:lnTo>
                    <a:pt x="1798" y="1308"/>
                  </a:lnTo>
                  <a:lnTo>
                    <a:pt x="2244" y="224"/>
                  </a:lnTo>
                  <a:lnTo>
                    <a:pt x="2244" y="1308"/>
                  </a:lnTo>
                  <a:lnTo>
                    <a:pt x="2422" y="1308"/>
                  </a:lnTo>
                  <a:lnTo>
                    <a:pt x="2422" y="1"/>
                  </a:lnTo>
                  <a:lnTo>
                    <a:pt x="2155" y="1"/>
                  </a:lnTo>
                  <a:lnTo>
                    <a:pt x="1783" y="952"/>
                  </a:lnTo>
                  <a:lnTo>
                    <a:pt x="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48" name="Google Shape;548;p46"/>
          <p:cNvSpPr/>
          <p:nvPr/>
        </p:nvSpPr>
        <p:spPr>
          <a:xfrm>
            <a:off x="7102100" y="2387971"/>
            <a:ext cx="1012968" cy="1039395"/>
          </a:xfrm>
          <a:custGeom>
            <a:avLst/>
            <a:gdLst/>
            <a:ahLst/>
            <a:cxnLst/>
            <a:rect l="l" t="t" r="r" b="b"/>
            <a:pathLst>
              <a:path w="24225" h="24857" extrusionOk="0">
                <a:moveTo>
                  <a:pt x="12737" y="2275"/>
                </a:moveTo>
                <a:cubicBezTo>
                  <a:pt x="12603" y="2275"/>
                  <a:pt x="12484" y="2379"/>
                  <a:pt x="12484" y="2512"/>
                </a:cubicBezTo>
                <a:lnTo>
                  <a:pt x="12484" y="5232"/>
                </a:lnTo>
                <a:lnTo>
                  <a:pt x="15233" y="6659"/>
                </a:lnTo>
                <a:lnTo>
                  <a:pt x="15233" y="3523"/>
                </a:lnTo>
                <a:lnTo>
                  <a:pt x="12871" y="2304"/>
                </a:lnTo>
                <a:cubicBezTo>
                  <a:pt x="12871" y="2304"/>
                  <a:pt x="12796" y="2275"/>
                  <a:pt x="12737" y="2275"/>
                </a:cubicBezTo>
                <a:close/>
                <a:moveTo>
                  <a:pt x="6510" y="6228"/>
                </a:moveTo>
                <a:cubicBezTo>
                  <a:pt x="6361" y="6228"/>
                  <a:pt x="6242" y="6347"/>
                  <a:pt x="6242" y="6480"/>
                </a:cubicBezTo>
                <a:lnTo>
                  <a:pt x="6242" y="9215"/>
                </a:lnTo>
                <a:lnTo>
                  <a:pt x="8992" y="10641"/>
                </a:lnTo>
                <a:lnTo>
                  <a:pt x="8992" y="7491"/>
                </a:lnTo>
                <a:lnTo>
                  <a:pt x="6629" y="6272"/>
                </a:lnTo>
                <a:cubicBezTo>
                  <a:pt x="6629" y="6272"/>
                  <a:pt x="6555" y="6228"/>
                  <a:pt x="6510" y="6228"/>
                </a:cubicBezTo>
                <a:close/>
                <a:moveTo>
                  <a:pt x="12484" y="9304"/>
                </a:moveTo>
                <a:lnTo>
                  <a:pt x="12484" y="12024"/>
                </a:lnTo>
                <a:cubicBezTo>
                  <a:pt x="12484" y="12202"/>
                  <a:pt x="12618" y="12425"/>
                  <a:pt x="12766" y="12499"/>
                </a:cubicBezTo>
                <a:lnTo>
                  <a:pt x="14847" y="13569"/>
                </a:lnTo>
                <a:lnTo>
                  <a:pt x="14847" y="10612"/>
                </a:lnTo>
                <a:cubicBezTo>
                  <a:pt x="14847" y="10567"/>
                  <a:pt x="14802" y="10493"/>
                  <a:pt x="14773" y="10478"/>
                </a:cubicBezTo>
                <a:lnTo>
                  <a:pt x="12484" y="9304"/>
                </a:lnTo>
                <a:close/>
                <a:moveTo>
                  <a:pt x="18384" y="12232"/>
                </a:moveTo>
                <a:lnTo>
                  <a:pt x="18384" y="15412"/>
                </a:lnTo>
                <a:lnTo>
                  <a:pt x="20732" y="16630"/>
                </a:lnTo>
                <a:cubicBezTo>
                  <a:pt x="20762" y="16645"/>
                  <a:pt x="20806" y="16645"/>
                  <a:pt x="20836" y="16645"/>
                </a:cubicBezTo>
                <a:cubicBezTo>
                  <a:pt x="20970" y="16645"/>
                  <a:pt x="21074" y="16556"/>
                  <a:pt x="21089" y="16422"/>
                </a:cubicBezTo>
                <a:lnTo>
                  <a:pt x="21089" y="13629"/>
                </a:lnTo>
                <a:lnTo>
                  <a:pt x="18384" y="12232"/>
                </a:lnTo>
                <a:close/>
                <a:moveTo>
                  <a:pt x="15259" y="0"/>
                </a:moveTo>
                <a:cubicBezTo>
                  <a:pt x="15147" y="0"/>
                  <a:pt x="15032" y="27"/>
                  <a:pt x="14951" y="75"/>
                </a:cubicBezTo>
                <a:lnTo>
                  <a:pt x="12752" y="1472"/>
                </a:lnTo>
                <a:cubicBezTo>
                  <a:pt x="12603" y="1576"/>
                  <a:pt x="12484" y="1799"/>
                  <a:pt x="12484" y="1977"/>
                </a:cubicBezTo>
                <a:lnTo>
                  <a:pt x="12484" y="2096"/>
                </a:lnTo>
                <a:cubicBezTo>
                  <a:pt x="12484" y="1948"/>
                  <a:pt x="12603" y="1829"/>
                  <a:pt x="12752" y="1829"/>
                </a:cubicBezTo>
                <a:cubicBezTo>
                  <a:pt x="12811" y="1829"/>
                  <a:pt x="12885" y="1859"/>
                  <a:pt x="12885" y="1859"/>
                </a:cubicBezTo>
                <a:lnTo>
                  <a:pt x="21193" y="6168"/>
                </a:lnTo>
                <a:cubicBezTo>
                  <a:pt x="21341" y="6243"/>
                  <a:pt x="21475" y="6465"/>
                  <a:pt x="21475" y="6644"/>
                </a:cubicBezTo>
                <a:lnTo>
                  <a:pt x="21475" y="16571"/>
                </a:lnTo>
                <a:cubicBezTo>
                  <a:pt x="21475" y="16720"/>
                  <a:pt x="21356" y="16838"/>
                  <a:pt x="21208" y="16838"/>
                </a:cubicBezTo>
                <a:cubicBezTo>
                  <a:pt x="21163" y="16838"/>
                  <a:pt x="21118" y="16824"/>
                  <a:pt x="21089" y="16809"/>
                </a:cubicBezTo>
                <a:lnTo>
                  <a:pt x="21089" y="16809"/>
                </a:lnTo>
                <a:lnTo>
                  <a:pt x="21193" y="16868"/>
                </a:lnTo>
                <a:cubicBezTo>
                  <a:pt x="21257" y="16900"/>
                  <a:pt x="21341" y="16916"/>
                  <a:pt x="21428" y="16916"/>
                </a:cubicBezTo>
                <a:cubicBezTo>
                  <a:pt x="21543" y="16916"/>
                  <a:pt x="21665" y="16889"/>
                  <a:pt x="21757" y="16838"/>
                </a:cubicBezTo>
                <a:lnTo>
                  <a:pt x="23957" y="15442"/>
                </a:lnTo>
                <a:cubicBezTo>
                  <a:pt x="24106" y="15338"/>
                  <a:pt x="24224" y="15115"/>
                  <a:pt x="24224" y="14936"/>
                </a:cubicBezTo>
                <a:lnTo>
                  <a:pt x="24224" y="4890"/>
                </a:lnTo>
                <a:cubicBezTo>
                  <a:pt x="24224" y="4712"/>
                  <a:pt x="24091" y="4504"/>
                  <a:pt x="23942" y="4415"/>
                </a:cubicBezTo>
                <a:lnTo>
                  <a:pt x="15516" y="60"/>
                </a:lnTo>
                <a:cubicBezTo>
                  <a:pt x="15448" y="19"/>
                  <a:pt x="15354" y="0"/>
                  <a:pt x="15259" y="0"/>
                </a:cubicBezTo>
                <a:close/>
                <a:moveTo>
                  <a:pt x="6242" y="13272"/>
                </a:moveTo>
                <a:lnTo>
                  <a:pt x="6242" y="15991"/>
                </a:lnTo>
                <a:cubicBezTo>
                  <a:pt x="6242" y="16170"/>
                  <a:pt x="6376" y="16378"/>
                  <a:pt x="6525" y="16467"/>
                </a:cubicBezTo>
                <a:lnTo>
                  <a:pt x="8591" y="17537"/>
                </a:lnTo>
                <a:lnTo>
                  <a:pt x="8591" y="14580"/>
                </a:lnTo>
                <a:cubicBezTo>
                  <a:pt x="8591" y="14550"/>
                  <a:pt x="8546" y="14476"/>
                  <a:pt x="8516" y="14446"/>
                </a:cubicBezTo>
                <a:lnTo>
                  <a:pt x="6242" y="13272"/>
                </a:lnTo>
                <a:close/>
                <a:moveTo>
                  <a:pt x="12127" y="16199"/>
                </a:moveTo>
                <a:lnTo>
                  <a:pt x="12127" y="19365"/>
                </a:lnTo>
                <a:lnTo>
                  <a:pt x="14490" y="20598"/>
                </a:lnTo>
                <a:cubicBezTo>
                  <a:pt x="14535" y="20613"/>
                  <a:pt x="14565" y="20613"/>
                  <a:pt x="14594" y="20613"/>
                </a:cubicBezTo>
                <a:cubicBezTo>
                  <a:pt x="14728" y="20613"/>
                  <a:pt x="14832" y="20509"/>
                  <a:pt x="14847" y="20390"/>
                </a:cubicBezTo>
                <a:lnTo>
                  <a:pt x="14847" y="17596"/>
                </a:lnTo>
                <a:lnTo>
                  <a:pt x="12127" y="16199"/>
                </a:lnTo>
                <a:close/>
                <a:moveTo>
                  <a:pt x="9023" y="3968"/>
                </a:moveTo>
                <a:cubicBezTo>
                  <a:pt x="8913" y="3968"/>
                  <a:pt x="8798" y="3995"/>
                  <a:pt x="8709" y="4043"/>
                </a:cubicBezTo>
                <a:lnTo>
                  <a:pt x="6510" y="5440"/>
                </a:lnTo>
                <a:cubicBezTo>
                  <a:pt x="6361" y="5544"/>
                  <a:pt x="6242" y="5767"/>
                  <a:pt x="6242" y="5945"/>
                </a:cubicBezTo>
                <a:lnTo>
                  <a:pt x="6242" y="6049"/>
                </a:lnTo>
                <a:cubicBezTo>
                  <a:pt x="6242" y="5916"/>
                  <a:pt x="6361" y="5797"/>
                  <a:pt x="6510" y="5797"/>
                </a:cubicBezTo>
                <a:cubicBezTo>
                  <a:pt x="6569" y="5797"/>
                  <a:pt x="6644" y="5826"/>
                  <a:pt x="6644" y="5826"/>
                </a:cubicBezTo>
                <a:lnTo>
                  <a:pt x="14951" y="10136"/>
                </a:lnTo>
                <a:cubicBezTo>
                  <a:pt x="15100" y="10210"/>
                  <a:pt x="15233" y="10433"/>
                  <a:pt x="15233" y="10612"/>
                </a:cubicBezTo>
                <a:lnTo>
                  <a:pt x="15233" y="20539"/>
                </a:lnTo>
                <a:cubicBezTo>
                  <a:pt x="15233" y="20688"/>
                  <a:pt x="15115" y="20806"/>
                  <a:pt x="14966" y="20806"/>
                </a:cubicBezTo>
                <a:cubicBezTo>
                  <a:pt x="14921" y="20806"/>
                  <a:pt x="14877" y="20792"/>
                  <a:pt x="14847" y="20777"/>
                </a:cubicBezTo>
                <a:lnTo>
                  <a:pt x="14847" y="20777"/>
                </a:lnTo>
                <a:lnTo>
                  <a:pt x="14951" y="20836"/>
                </a:lnTo>
                <a:cubicBezTo>
                  <a:pt x="15015" y="20868"/>
                  <a:pt x="15102" y="20884"/>
                  <a:pt x="15191" y="20884"/>
                </a:cubicBezTo>
                <a:cubicBezTo>
                  <a:pt x="15309" y="20884"/>
                  <a:pt x="15431" y="20857"/>
                  <a:pt x="15516" y="20806"/>
                </a:cubicBezTo>
                <a:lnTo>
                  <a:pt x="17715" y="19409"/>
                </a:lnTo>
                <a:cubicBezTo>
                  <a:pt x="17864" y="19305"/>
                  <a:pt x="17983" y="19083"/>
                  <a:pt x="17983" y="18904"/>
                </a:cubicBezTo>
                <a:lnTo>
                  <a:pt x="17983" y="8858"/>
                </a:lnTo>
                <a:cubicBezTo>
                  <a:pt x="17983" y="8680"/>
                  <a:pt x="17849" y="8472"/>
                  <a:pt x="17700" y="8383"/>
                </a:cubicBezTo>
                <a:lnTo>
                  <a:pt x="9274" y="4028"/>
                </a:lnTo>
                <a:cubicBezTo>
                  <a:pt x="9206" y="3987"/>
                  <a:pt x="9116" y="3968"/>
                  <a:pt x="9023" y="3968"/>
                </a:cubicBezTo>
                <a:close/>
                <a:moveTo>
                  <a:pt x="253" y="10210"/>
                </a:moveTo>
                <a:cubicBezTo>
                  <a:pt x="120" y="10210"/>
                  <a:pt x="1" y="10314"/>
                  <a:pt x="1" y="10463"/>
                </a:cubicBezTo>
                <a:lnTo>
                  <a:pt x="1" y="19959"/>
                </a:lnTo>
                <a:cubicBezTo>
                  <a:pt x="1" y="20138"/>
                  <a:pt x="120" y="20361"/>
                  <a:pt x="283" y="20435"/>
                </a:cubicBezTo>
                <a:lnTo>
                  <a:pt x="8249" y="24566"/>
                </a:lnTo>
                <a:cubicBezTo>
                  <a:pt x="8278" y="24581"/>
                  <a:pt x="8323" y="24581"/>
                  <a:pt x="8353" y="24581"/>
                </a:cubicBezTo>
                <a:cubicBezTo>
                  <a:pt x="8486" y="24581"/>
                  <a:pt x="8591" y="24492"/>
                  <a:pt x="8591" y="24358"/>
                </a:cubicBezTo>
                <a:lnTo>
                  <a:pt x="8591" y="21579"/>
                </a:lnTo>
                <a:lnTo>
                  <a:pt x="3032" y="18696"/>
                </a:lnTo>
                <a:cubicBezTo>
                  <a:pt x="2869" y="18607"/>
                  <a:pt x="2750" y="18399"/>
                  <a:pt x="2750" y="18206"/>
                </a:cubicBezTo>
                <a:lnTo>
                  <a:pt x="2750" y="11459"/>
                </a:lnTo>
                <a:lnTo>
                  <a:pt x="387" y="10240"/>
                </a:lnTo>
                <a:cubicBezTo>
                  <a:pt x="387" y="10240"/>
                  <a:pt x="298" y="10210"/>
                  <a:pt x="253" y="10210"/>
                </a:cubicBezTo>
                <a:close/>
                <a:moveTo>
                  <a:pt x="2770" y="7936"/>
                </a:moveTo>
                <a:cubicBezTo>
                  <a:pt x="2659" y="7936"/>
                  <a:pt x="2548" y="7963"/>
                  <a:pt x="2468" y="8011"/>
                </a:cubicBezTo>
                <a:lnTo>
                  <a:pt x="268" y="9423"/>
                </a:lnTo>
                <a:cubicBezTo>
                  <a:pt x="120" y="9512"/>
                  <a:pt x="1" y="9735"/>
                  <a:pt x="1" y="9913"/>
                </a:cubicBezTo>
                <a:lnTo>
                  <a:pt x="1" y="10032"/>
                </a:lnTo>
                <a:cubicBezTo>
                  <a:pt x="1" y="9884"/>
                  <a:pt x="120" y="9765"/>
                  <a:pt x="268" y="9765"/>
                </a:cubicBezTo>
                <a:cubicBezTo>
                  <a:pt x="328" y="9765"/>
                  <a:pt x="402" y="9794"/>
                  <a:pt x="402" y="9794"/>
                </a:cubicBezTo>
                <a:lnTo>
                  <a:pt x="8695" y="14104"/>
                </a:lnTo>
                <a:cubicBezTo>
                  <a:pt x="8858" y="14193"/>
                  <a:pt x="8992" y="14401"/>
                  <a:pt x="8992" y="14580"/>
                </a:cubicBezTo>
                <a:lnTo>
                  <a:pt x="8992" y="24507"/>
                </a:lnTo>
                <a:cubicBezTo>
                  <a:pt x="8992" y="24655"/>
                  <a:pt x="8873" y="24774"/>
                  <a:pt x="8724" y="24774"/>
                </a:cubicBezTo>
                <a:cubicBezTo>
                  <a:pt x="8680" y="24774"/>
                  <a:pt x="8635" y="24759"/>
                  <a:pt x="8605" y="24745"/>
                </a:cubicBezTo>
                <a:lnTo>
                  <a:pt x="8591" y="24745"/>
                </a:lnTo>
                <a:lnTo>
                  <a:pt x="8695" y="24804"/>
                </a:lnTo>
                <a:cubicBezTo>
                  <a:pt x="8769" y="24838"/>
                  <a:pt x="8863" y="24857"/>
                  <a:pt x="8958" y="24857"/>
                </a:cubicBezTo>
                <a:cubicBezTo>
                  <a:pt x="9071" y="24857"/>
                  <a:pt x="9186" y="24831"/>
                  <a:pt x="9274" y="24774"/>
                </a:cubicBezTo>
                <a:lnTo>
                  <a:pt x="11459" y="23377"/>
                </a:lnTo>
                <a:cubicBezTo>
                  <a:pt x="11622" y="23273"/>
                  <a:pt x="11741" y="23050"/>
                  <a:pt x="11741" y="22872"/>
                </a:cubicBezTo>
                <a:lnTo>
                  <a:pt x="11741" y="12826"/>
                </a:lnTo>
                <a:cubicBezTo>
                  <a:pt x="11741" y="12648"/>
                  <a:pt x="11607" y="12440"/>
                  <a:pt x="11444" y="12350"/>
                </a:cubicBezTo>
                <a:lnTo>
                  <a:pt x="3032" y="7996"/>
                </a:lnTo>
                <a:cubicBezTo>
                  <a:pt x="2957" y="7955"/>
                  <a:pt x="2864" y="7936"/>
                  <a:pt x="2770" y="79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p:nvPr/>
        </p:nvSpPr>
        <p:spPr>
          <a:xfrm>
            <a:off x="7886675" y="3376575"/>
            <a:ext cx="976200" cy="9762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285750" y="907200"/>
            <a:ext cx="74820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59" name="Google Shape;759;p5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Engineering Practices</a:t>
            </a:r>
            <a:endParaRPr/>
          </a:p>
        </p:txBody>
      </p:sp>
      <p:sp>
        <p:nvSpPr>
          <p:cNvPr id="760" name="Google Shape;760;p56"/>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“Site Reliability Engineering (</a:t>
            </a:r>
            <a:r>
              <a:rPr lang="en" sz="2800" b="1">
                <a:solidFill>
                  <a:schemeClr val="dk1"/>
                </a:solidFill>
                <a:latin typeface="Proxima Nova"/>
                <a:ea typeface="Proxima Nova"/>
                <a:cs typeface="Proxima Nova"/>
                <a:sym typeface="Proxima Nova"/>
              </a:rPr>
              <a:t>SRE</a:t>
            </a:r>
            <a:r>
              <a:rPr lang="en" sz="2800">
                <a:solidFill>
                  <a:schemeClr val="dk1"/>
                </a:solidFill>
                <a:latin typeface="Proxima Nova"/>
                <a:ea typeface="Proxima Nova"/>
                <a:cs typeface="Proxima Nova"/>
                <a:sym typeface="Proxima Nova"/>
              </a:rPr>
              <a:t>) is what you get when you treat operations as if it’s a software problem”</a:t>
            </a:r>
            <a:r>
              <a:rPr lang="en" sz="2800" baseline="30000">
                <a:solidFill>
                  <a:schemeClr val="dk1"/>
                </a:solidFill>
                <a:latin typeface="Proxima Nova"/>
                <a:ea typeface="Proxima Nova"/>
                <a:cs typeface="Proxima Nova"/>
                <a:sym typeface="Proxima Nova"/>
              </a:rPr>
              <a:t>1</a:t>
            </a:r>
            <a:r>
              <a:rPr lang="en" sz="2800">
                <a:solidFill>
                  <a:schemeClr val="dk1"/>
                </a:solidFill>
                <a:latin typeface="Proxima Nova"/>
                <a:ea typeface="Proxima Nova"/>
                <a:cs typeface="Proxima Nova"/>
                <a:sym typeface="Proxima Nova"/>
              </a:rPr>
              <a:t> and aims at </a:t>
            </a:r>
            <a:r>
              <a:rPr lang="en" sz="2800">
                <a:solidFill>
                  <a:schemeClr val="accent4"/>
                </a:solidFill>
                <a:latin typeface="Proxima Nova Semibold"/>
                <a:ea typeface="Proxima Nova Semibold"/>
                <a:cs typeface="Proxima Nova Semibold"/>
                <a:sym typeface="Proxima Nova Semibold"/>
              </a:rPr>
              <a:t>developing software systems to solve complex problems.</a:t>
            </a:r>
            <a:endParaRPr sz="2800" b="1">
              <a:solidFill>
                <a:schemeClr val="accent4"/>
              </a:solidFill>
              <a:latin typeface="Proxima Nova"/>
              <a:ea typeface="Proxima Nova"/>
              <a:cs typeface="Proxima Nova"/>
              <a:sym typeface="Proxima Nova"/>
            </a:endParaRPr>
          </a:p>
        </p:txBody>
      </p:sp>
      <p:sp>
        <p:nvSpPr>
          <p:cNvPr id="761" name="Google Shape;761;p56"/>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 Reliability Engineering</a:t>
            </a:r>
            <a:endParaRPr sz="900">
              <a:solidFill>
                <a:schemeClr val="accent4"/>
              </a:solidFill>
              <a:latin typeface="Proxima Nova Semibold"/>
              <a:ea typeface="Proxima Nova Semibold"/>
              <a:cs typeface="Proxima Nova Semibold"/>
              <a:sym typeface="Proxima Nova Semibold"/>
            </a:endParaRPr>
          </a:p>
        </p:txBody>
      </p:sp>
      <p:sp>
        <p:nvSpPr>
          <p:cNvPr id="762" name="Google Shape;762;p56"/>
          <p:cNvSpPr txBox="1"/>
          <p:nvPr/>
        </p:nvSpPr>
        <p:spPr>
          <a:xfrm>
            <a:off x="1085950" y="4778850"/>
            <a:ext cx="66819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aseline="30000">
                <a:latin typeface="Proxima Nova"/>
                <a:ea typeface="Proxima Nova"/>
                <a:cs typeface="Proxima Nova"/>
                <a:sym typeface="Proxima Nova"/>
              </a:rPr>
              <a:t>1</a:t>
            </a:r>
            <a:r>
              <a:rPr lang="en" sz="1000">
                <a:latin typeface="Proxima Nova"/>
                <a:ea typeface="Proxima Nova"/>
                <a:cs typeface="Proxima Nova"/>
                <a:sym typeface="Proxima Nova"/>
              </a:rPr>
              <a:t> “What is SRE?”: </a:t>
            </a:r>
            <a:r>
              <a:rPr lang="en" sz="1000" u="sng">
                <a:solidFill>
                  <a:schemeClr val="hlink"/>
                </a:solidFill>
                <a:latin typeface="Proxima Nova"/>
                <a:ea typeface="Proxima Nova"/>
                <a:cs typeface="Proxima Nova"/>
                <a:sym typeface="Proxima Nova"/>
                <a:hlinkClick r:id="rId3"/>
              </a:rPr>
              <a:t>https://landing.google.com/sre/</a:t>
            </a:r>
            <a:endParaRPr sz="1000">
              <a:latin typeface="Proxima Nova"/>
              <a:ea typeface="Proxima Nova"/>
              <a:cs typeface="Proxima Nova"/>
              <a:sym typeface="Proxima Nova"/>
            </a:endParaRPr>
          </a:p>
        </p:txBody>
      </p:sp>
      <p:sp>
        <p:nvSpPr>
          <p:cNvPr id="763" name="Google Shape;763;p56"/>
          <p:cNvSpPr/>
          <p:nvPr/>
        </p:nvSpPr>
        <p:spPr>
          <a:xfrm>
            <a:off x="8208733" y="3698776"/>
            <a:ext cx="332100" cy="3318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7"/>
          <p:cNvSpPr/>
          <p:nvPr/>
        </p:nvSpPr>
        <p:spPr>
          <a:xfrm>
            <a:off x="7886675" y="3376575"/>
            <a:ext cx="976200" cy="9762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285750" y="907200"/>
            <a:ext cx="74820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70" name="Google Shape;770;p5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User-Centered Design</a:t>
            </a:r>
            <a:endParaRPr/>
          </a:p>
        </p:txBody>
      </p:sp>
      <p:sp>
        <p:nvSpPr>
          <p:cNvPr id="771" name="Google Shape;771;p57"/>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User-centered design is a problem-solving process that </a:t>
            </a:r>
            <a:r>
              <a:rPr lang="en" sz="2800">
                <a:solidFill>
                  <a:schemeClr val="lt2"/>
                </a:solidFill>
                <a:latin typeface="Proxima Nova Semibold"/>
                <a:ea typeface="Proxima Nova Semibold"/>
                <a:cs typeface="Proxima Nova Semibold"/>
                <a:sym typeface="Proxima Nova Semibold"/>
              </a:rPr>
              <a:t>analyzes and envisions</a:t>
            </a:r>
            <a:r>
              <a:rPr lang="en" sz="2800">
                <a:solidFill>
                  <a:schemeClr val="dk1"/>
                </a:solidFill>
                <a:latin typeface="Proxima Nova"/>
                <a:ea typeface="Proxima Nova"/>
                <a:cs typeface="Proxima Nova"/>
                <a:sym typeface="Proxima Nova"/>
              </a:rPr>
              <a:t> the way users are likely to consume a product and </a:t>
            </a:r>
            <a:r>
              <a:rPr lang="en" sz="2800">
                <a:solidFill>
                  <a:schemeClr val="lt2"/>
                </a:solidFill>
                <a:latin typeface="Proxima Nova Semibold"/>
                <a:ea typeface="Proxima Nova Semibold"/>
                <a:cs typeface="Proxima Nova Semibold"/>
                <a:sym typeface="Proxima Nova Semibold"/>
              </a:rPr>
              <a:t>validates</a:t>
            </a:r>
            <a:r>
              <a:rPr lang="en" sz="2800">
                <a:solidFill>
                  <a:schemeClr val="dk1"/>
                </a:solidFill>
                <a:latin typeface="Proxima Nova"/>
                <a:ea typeface="Proxima Nova"/>
                <a:cs typeface="Proxima Nova"/>
                <a:sym typeface="Proxima Nova"/>
              </a:rPr>
              <a:t> its assumptions with regard to the </a:t>
            </a:r>
            <a:r>
              <a:rPr lang="en" sz="2800">
                <a:solidFill>
                  <a:schemeClr val="lt2"/>
                </a:solidFill>
                <a:latin typeface="Proxima Nova Semibold"/>
                <a:ea typeface="Proxima Nova Semibold"/>
                <a:cs typeface="Proxima Nova Semibold"/>
                <a:sym typeface="Proxima Nova Semibold"/>
              </a:rPr>
              <a:t>user behavior in real world tests.</a:t>
            </a:r>
            <a:endParaRPr sz="2800" b="1">
              <a:solidFill>
                <a:schemeClr val="lt2"/>
              </a:solidFill>
              <a:latin typeface="Proxima Nova"/>
              <a:ea typeface="Proxima Nova"/>
              <a:cs typeface="Proxima Nova"/>
              <a:sym typeface="Proxima Nova"/>
            </a:endParaRPr>
          </a:p>
        </p:txBody>
      </p:sp>
      <p:sp>
        <p:nvSpPr>
          <p:cNvPr id="772" name="Google Shape;772;p57"/>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73" name="Google Shape;773;p57"/>
          <p:cNvSpPr/>
          <p:nvPr/>
        </p:nvSpPr>
        <p:spPr>
          <a:xfrm>
            <a:off x="8208733" y="3698776"/>
            <a:ext cx="332100" cy="3318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774" name="Google Shape;774;p57"/>
          <p:cNvGrpSpPr/>
          <p:nvPr/>
        </p:nvGrpSpPr>
        <p:grpSpPr>
          <a:xfrm>
            <a:off x="7886648" y="3376558"/>
            <a:ext cx="976240" cy="976240"/>
            <a:chOff x="7810628" y="1841500"/>
            <a:chExt cx="1273800" cy="1273800"/>
          </a:xfrm>
        </p:grpSpPr>
        <p:sp>
          <p:nvSpPr>
            <p:cNvPr id="775" name="Google Shape;775;p57"/>
            <p:cNvSpPr/>
            <p:nvPr/>
          </p:nvSpPr>
          <p:spPr>
            <a:xfrm>
              <a:off x="7810628" y="18415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7810628" y="1841500"/>
              <a:ext cx="1273800" cy="12738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8208428" y="2239600"/>
              <a:ext cx="478200" cy="477600"/>
            </a:xfrm>
            <a:custGeom>
              <a:avLst/>
              <a:gdLst/>
              <a:ahLst/>
              <a:cxnLst/>
              <a:rect l="l" t="t" r="r" b="b"/>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w="9525" cap="flat" cmpd="sng">
              <a:solidFill>
                <a:schemeClr val="l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8"/>
          <p:cNvSpPr/>
          <p:nvPr/>
        </p:nvSpPr>
        <p:spPr>
          <a:xfrm>
            <a:off x="7886675" y="3376575"/>
            <a:ext cx="976200" cy="976200"/>
          </a:xfrm>
          <a:prstGeom prst="ellipse">
            <a:avLst/>
          </a:prstGeom>
          <a:solidFill>
            <a:srgbClr val="009FD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8"/>
          <p:cNvSpPr/>
          <p:nvPr/>
        </p:nvSpPr>
        <p:spPr>
          <a:xfrm>
            <a:off x="285750" y="907200"/>
            <a:ext cx="7482000" cy="3762000"/>
          </a:xfrm>
          <a:prstGeom prst="rect">
            <a:avLst/>
          </a:prstGeom>
          <a:solidFill>
            <a:srgbClr val="009FDF">
              <a:alpha val="1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84" name="Google Shape;784;p5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Lean Product Management Practices</a:t>
            </a:r>
            <a:endParaRPr/>
          </a:p>
        </p:txBody>
      </p:sp>
      <p:sp>
        <p:nvSpPr>
          <p:cNvPr id="785" name="Google Shape;785;p58"/>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Lean is</a:t>
            </a:r>
            <a:r>
              <a:rPr lang="en" sz="2800" b="1">
                <a:solidFill>
                  <a:schemeClr val="dk1"/>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 product methodology </a:t>
            </a:r>
            <a:br>
              <a:rPr lang="en" sz="2800">
                <a:solidFill>
                  <a:schemeClr val="dk1"/>
                </a:solidFill>
                <a:latin typeface="Proxima Nova"/>
                <a:ea typeface="Proxima Nova"/>
                <a:cs typeface="Proxima Nova"/>
                <a:sym typeface="Proxima Nova"/>
              </a:rPr>
            </a:br>
            <a:r>
              <a:rPr lang="en" sz="2800">
                <a:solidFill>
                  <a:schemeClr val="dk1"/>
                </a:solidFill>
                <a:latin typeface="Proxima Nova"/>
                <a:ea typeface="Proxima Nova"/>
                <a:cs typeface="Proxima Nova"/>
                <a:sym typeface="Proxima Nova"/>
              </a:rPr>
              <a:t>designed to </a:t>
            </a:r>
            <a:r>
              <a:rPr lang="en" sz="2800">
                <a:solidFill>
                  <a:schemeClr val="accent2"/>
                </a:solidFill>
                <a:latin typeface="Proxima Nova Semibold"/>
                <a:ea typeface="Proxima Nova Semibold"/>
                <a:cs typeface="Proxima Nova Semibold"/>
                <a:sym typeface="Proxima Nova Semibold"/>
              </a:rPr>
              <a:t>decrease risk</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and</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reduce waste</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through</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constant validated learning.</a:t>
            </a:r>
            <a:endParaRPr sz="2800" b="1">
              <a:solidFill>
                <a:schemeClr val="dk1"/>
              </a:solidFill>
              <a:latin typeface="Proxima Nova"/>
              <a:ea typeface="Proxima Nova"/>
              <a:cs typeface="Proxima Nova"/>
              <a:sym typeface="Proxima Nova"/>
            </a:endParaRPr>
          </a:p>
        </p:txBody>
      </p:sp>
      <p:sp>
        <p:nvSpPr>
          <p:cNvPr id="786" name="Google Shape;786;p58"/>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87" name="Google Shape;787;p58"/>
          <p:cNvSpPr/>
          <p:nvPr/>
        </p:nvSpPr>
        <p:spPr>
          <a:xfrm>
            <a:off x="8202825" y="3724273"/>
            <a:ext cx="343800" cy="280800"/>
          </a:xfrm>
          <a:custGeom>
            <a:avLst/>
            <a:gdLst/>
            <a:ahLst/>
            <a:cxnLst/>
            <a:rect l="l" t="t" r="r" b="b"/>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59"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793" name="Google Shape;793;p59"/>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794" name="Google Shape;794;p59"/>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9"/>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 will your team look like?</a:t>
            </a:r>
            <a:endParaRPr sz="4000" b="1">
              <a:solidFill>
                <a:srgbClr val="FFFFFF"/>
              </a:solidFill>
              <a:latin typeface="Proxima Nova"/>
              <a:ea typeface="Proxima Nova"/>
              <a:cs typeface="Proxima Nova"/>
              <a:sym typeface="Proxima Nova"/>
            </a:endParaRPr>
          </a:p>
        </p:txBody>
      </p:sp>
      <p:grpSp>
        <p:nvGrpSpPr>
          <p:cNvPr id="796" name="Google Shape;796;p59"/>
          <p:cNvGrpSpPr/>
          <p:nvPr/>
        </p:nvGrpSpPr>
        <p:grpSpPr>
          <a:xfrm>
            <a:off x="3669300" y="1711460"/>
            <a:ext cx="1805400" cy="536386"/>
            <a:chOff x="3233750" y="1711500"/>
            <a:chExt cx="1805400" cy="589500"/>
          </a:xfrm>
        </p:grpSpPr>
        <p:cxnSp>
          <p:nvCxnSpPr>
            <p:cNvPr id="797" name="Google Shape;797;p59"/>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798" name="Google Shape;798;p59"/>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799" name="Google Shape;799;p59"/>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800" name="Google Shape;800;p59"/>
          <p:cNvGrpSpPr/>
          <p:nvPr/>
        </p:nvGrpSpPr>
        <p:grpSpPr>
          <a:xfrm>
            <a:off x="3669300" y="3019105"/>
            <a:ext cx="1805400" cy="536386"/>
            <a:chOff x="3233750" y="2966075"/>
            <a:chExt cx="1805400" cy="589500"/>
          </a:xfrm>
        </p:grpSpPr>
        <p:cxnSp>
          <p:nvCxnSpPr>
            <p:cNvPr id="801" name="Google Shape;801;p59"/>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802" name="Google Shape;802;p59"/>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803" name="Google Shape;803;p59"/>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804" name="Google Shape;804;p59"/>
          <p:cNvGrpSpPr/>
          <p:nvPr/>
        </p:nvGrpSpPr>
        <p:grpSpPr>
          <a:xfrm>
            <a:off x="287525" y="4854556"/>
            <a:ext cx="634914" cy="148716"/>
            <a:chOff x="1841475" y="2392725"/>
            <a:chExt cx="3928925" cy="920275"/>
          </a:xfrm>
        </p:grpSpPr>
        <p:sp>
          <p:nvSpPr>
            <p:cNvPr id="805" name="Google Shape;805;p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0"/>
          <p:cNvSpPr/>
          <p:nvPr/>
        </p:nvSpPr>
        <p:spPr>
          <a:xfrm>
            <a:off x="3340425" y="261500"/>
            <a:ext cx="5542200" cy="4622700"/>
          </a:xfrm>
          <a:prstGeom prst="rect">
            <a:avLst/>
          </a:prstGeom>
          <a:solidFill>
            <a:srgbClr val="1AB9A5">
              <a:alpha val="7310"/>
            </a:srgbClr>
          </a:solid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folHlink"/>
              </a:buClr>
              <a:buSzPts val="1100"/>
              <a:buFont typeface="Arial"/>
              <a:buNone/>
            </a:pPr>
            <a:r>
              <a:rPr lang="en" sz="1800" b="1">
                <a:solidFill>
                  <a:schemeClr val="lt2"/>
                </a:solidFill>
                <a:latin typeface="Proxima Nova"/>
                <a:ea typeface="Proxima Nova"/>
                <a:cs typeface="Proxima Nova"/>
                <a:sym typeface="Proxima Nova"/>
              </a:rPr>
              <a:t>Start With:</a:t>
            </a:r>
            <a:endParaRPr sz="1800" b="1">
              <a:solidFill>
                <a:schemeClr val="lt2"/>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Platform Champion (</a:t>
            </a:r>
            <a:r>
              <a:rPr lang="en" sz="1800" b="1">
                <a:solidFill>
                  <a:schemeClr val="dk1"/>
                </a:solidFill>
                <a:latin typeface="Proxima Nova"/>
                <a:ea typeface="Proxima Nova"/>
                <a:cs typeface="Proxima Nova"/>
                <a:sym typeface="Proxima Nova"/>
              </a:rPr>
              <a:t>“the protector”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Product Manager (</a:t>
            </a:r>
            <a:r>
              <a:rPr lang="en" sz="1800" b="1">
                <a:solidFill>
                  <a:schemeClr val="dk1"/>
                </a:solidFill>
                <a:latin typeface="Proxima Nova"/>
                <a:ea typeface="Proxima Nova"/>
                <a:cs typeface="Proxima Nova"/>
                <a:sym typeface="Proxima Nova"/>
              </a:rPr>
              <a:t>“the dreamer”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2+ Platform Engineers</a:t>
            </a:r>
            <a:endParaRPr sz="1800">
              <a:solidFill>
                <a:schemeClr val="dk1"/>
              </a:solidFill>
              <a:latin typeface="Proxima Nova"/>
              <a:ea typeface="Proxima Nova"/>
              <a:cs typeface="Proxima Nova"/>
              <a:sym typeface="Proxima Nova"/>
            </a:endParaRPr>
          </a:p>
          <a:p>
            <a:pPr marL="0" lvl="0" indent="0" algn="l" rtl="0">
              <a:lnSpc>
                <a:spcPct val="110000"/>
              </a:lnSpc>
              <a:spcBef>
                <a:spcPts val="1000"/>
              </a:spcBef>
              <a:spcAft>
                <a:spcPts val="0"/>
              </a:spcAft>
              <a:buNone/>
            </a:pPr>
            <a:endParaRPr sz="1800">
              <a:solidFill>
                <a:schemeClr val="dk1"/>
              </a:solidFill>
              <a:latin typeface="Proxima Nova"/>
              <a:ea typeface="Proxima Nova"/>
              <a:cs typeface="Proxima Nova"/>
              <a:sym typeface="Proxima Nova"/>
            </a:endParaRPr>
          </a:p>
          <a:p>
            <a:pPr marL="0" lvl="0" indent="0" algn="l" rtl="0">
              <a:lnSpc>
                <a:spcPct val="110000"/>
              </a:lnSpc>
              <a:spcBef>
                <a:spcPts val="1000"/>
              </a:spcBef>
              <a:spcAft>
                <a:spcPts val="1500"/>
              </a:spcAft>
              <a:buNone/>
            </a:pPr>
            <a:r>
              <a:rPr lang="en" sz="1800">
                <a:solidFill>
                  <a:schemeClr val="folHlink"/>
                </a:solidFill>
                <a:latin typeface="Proxima Nova"/>
                <a:ea typeface="Proxima Nova"/>
                <a:cs typeface="Proxima Nova"/>
                <a:sym typeface="Proxima Nova"/>
              </a:rPr>
              <a:t>Your platform team may grow over time to about 10 people, as you add features and as workloads running on the platform increase in size and quantity</a:t>
            </a:r>
            <a:endParaRPr sz="1800">
              <a:solidFill>
                <a:schemeClr val="dk1"/>
              </a:solidFill>
              <a:latin typeface="Proxima Nova"/>
              <a:ea typeface="Proxima Nova"/>
              <a:cs typeface="Proxima Nova"/>
              <a:sym typeface="Proxima Nova"/>
            </a:endParaRPr>
          </a:p>
        </p:txBody>
      </p:sp>
      <p:sp>
        <p:nvSpPr>
          <p:cNvPr id="818" name="Google Shape;818;p6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What will your team look like?</a:t>
            </a:r>
            <a:endParaRPr/>
          </a:p>
        </p:txBody>
      </p:sp>
      <p:sp>
        <p:nvSpPr>
          <p:cNvPr id="819" name="Google Shape;819;p6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folHlink"/>
              </a:buClr>
              <a:buSzPts val="1100"/>
              <a:buFont typeface="Arial"/>
              <a:buNone/>
            </a:pPr>
            <a:r>
              <a:rPr lang="en"/>
              <a:t>How Do I Identify People For The Team?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1"/>
          <p:cNvSpPr/>
          <p:nvPr/>
        </p:nvSpPr>
        <p:spPr>
          <a:xfrm>
            <a:off x="285750" y="907200"/>
            <a:ext cx="8569800" cy="3762000"/>
          </a:xfrm>
          <a:prstGeom prst="rect">
            <a:avLst/>
          </a:prstGeom>
          <a:solidFill>
            <a:srgbClr val="1AB9A5">
              <a:alpha val="7310"/>
            </a:srgbClr>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800">
                <a:solidFill>
                  <a:schemeClr val="folHlink"/>
                </a:solidFill>
                <a:latin typeface="Proxima Nova"/>
                <a:ea typeface="Proxima Nova"/>
                <a:cs typeface="Proxima Nova"/>
                <a:sym typeface="Proxima Nova"/>
              </a:rPr>
              <a:t>The Platform Champion has the </a:t>
            </a:r>
            <a:r>
              <a:rPr lang="en" sz="1800" b="1">
                <a:solidFill>
                  <a:schemeClr val="folHlink"/>
                </a:solidFill>
                <a:latin typeface="Proxima Nova"/>
                <a:ea typeface="Proxima Nova"/>
                <a:cs typeface="Proxima Nova"/>
                <a:sym typeface="Proxima Nova"/>
              </a:rPr>
              <a:t>will</a:t>
            </a:r>
            <a:r>
              <a:rPr lang="en" sz="1800">
                <a:solidFill>
                  <a:schemeClr val="folHlink"/>
                </a:solidFill>
                <a:latin typeface="Proxima Nova"/>
                <a:ea typeface="Proxima Nova"/>
                <a:cs typeface="Proxima Nova"/>
                <a:sym typeface="Proxima Nova"/>
              </a:rPr>
              <a:t> and the </a:t>
            </a:r>
            <a:r>
              <a:rPr lang="en" sz="1800" b="1">
                <a:solidFill>
                  <a:schemeClr val="folHlink"/>
                </a:solidFill>
                <a:latin typeface="Proxima Nova"/>
                <a:ea typeface="Proxima Nova"/>
                <a:cs typeface="Proxima Nova"/>
                <a:sym typeface="Proxima Nova"/>
              </a:rPr>
              <a:t>political capital</a:t>
            </a:r>
            <a:r>
              <a:rPr lang="en" sz="1800">
                <a:solidFill>
                  <a:schemeClr val="folHlink"/>
                </a:solidFill>
                <a:latin typeface="Proxima Nova"/>
                <a:ea typeface="Proxima Nova"/>
                <a:cs typeface="Proxima Nova"/>
                <a:sym typeface="Proxima Nova"/>
              </a:rPr>
              <a:t> to </a:t>
            </a:r>
            <a:r>
              <a:rPr lang="en" sz="1800" b="1">
                <a:solidFill>
                  <a:schemeClr val="folHlink"/>
                </a:solidFill>
                <a:latin typeface="Proxima Nova"/>
                <a:ea typeface="Proxima Nova"/>
                <a:cs typeface="Proxima Nova"/>
                <a:sym typeface="Proxima Nova"/>
              </a:rPr>
              <a:t>protect</a:t>
            </a:r>
            <a:r>
              <a:rPr lang="en" sz="1800">
                <a:solidFill>
                  <a:schemeClr val="folHlink"/>
                </a:solidFill>
                <a:latin typeface="Proxima Nova"/>
                <a:ea typeface="Proxima Nova"/>
                <a:cs typeface="Proxima Nova"/>
                <a:sym typeface="Proxima Nova"/>
              </a:rPr>
              <a:t> the platform team as they embark on the platform journey. A part time member of the platform team, the platform champion creates an environment where change can happen.</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1000"/>
              </a:spcBef>
              <a:spcAft>
                <a:spcPts val="0"/>
              </a:spcAft>
              <a:buClr>
                <a:schemeClr val="folHlink"/>
              </a:buClr>
              <a:buSzPts val="1800"/>
              <a:buChar char="■"/>
            </a:pPr>
            <a:r>
              <a:rPr lang="en" sz="1800">
                <a:solidFill>
                  <a:schemeClr val="folHlink"/>
                </a:solidFill>
                <a:latin typeface="Proxima Nova"/>
                <a:ea typeface="Proxima Nova"/>
                <a:cs typeface="Proxima Nova"/>
                <a:sym typeface="Proxima Nova"/>
              </a:rPr>
              <a:t>Is often at – or close to – CxO level</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Has a track record of internal </a:t>
            </a:r>
            <a:r>
              <a:rPr lang="en" sz="1800" b="1">
                <a:solidFill>
                  <a:schemeClr val="folHlink"/>
                </a:solidFill>
                <a:latin typeface="Proxima Nova"/>
                <a:ea typeface="Proxima Nova"/>
                <a:cs typeface="Proxima Nova"/>
                <a:sym typeface="Proxima Nova"/>
              </a:rPr>
              <a:t>entrepreneurship</a:t>
            </a:r>
            <a:r>
              <a:rPr lang="en" sz="1800">
                <a:solidFill>
                  <a:schemeClr val="folHlink"/>
                </a:solidFill>
                <a:latin typeface="Proxima Nova"/>
                <a:ea typeface="Proxima Nova"/>
                <a:cs typeface="Proxima Nova"/>
                <a:sym typeface="Proxima Nova"/>
              </a:rPr>
              <a:t> or organizational </a:t>
            </a:r>
            <a:r>
              <a:rPr lang="en" sz="1800" b="1">
                <a:solidFill>
                  <a:schemeClr val="folHlink"/>
                </a:solidFill>
                <a:latin typeface="Proxima Nova"/>
                <a:ea typeface="Proxima Nova"/>
                <a:cs typeface="Proxima Nova"/>
                <a:sym typeface="Proxima Nova"/>
              </a:rPr>
              <a:t>transformation</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Changes conversations from “here’s why this won’t work” to “how can we make this work?”</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Understands and can articulate the value of a platform product and </a:t>
            </a:r>
            <a:r>
              <a:rPr lang="en" sz="1800" b="1">
                <a:solidFill>
                  <a:schemeClr val="folHlink"/>
                </a:solidFill>
                <a:latin typeface="Proxima Nova"/>
                <a:ea typeface="Proxima Nova"/>
                <a:cs typeface="Proxima Nova"/>
                <a:sym typeface="Proxima Nova"/>
              </a:rPr>
              <a:t>evangelizes</a:t>
            </a:r>
            <a:r>
              <a:rPr lang="en" sz="1800">
                <a:solidFill>
                  <a:schemeClr val="folHlink"/>
                </a:solidFill>
                <a:latin typeface="Proxima Nova"/>
                <a:ea typeface="Proxima Nova"/>
                <a:cs typeface="Proxima Nova"/>
                <a:sym typeface="Proxima Nova"/>
              </a:rPr>
              <a:t> its use and growth within your company through storytelling, air cover and recruitment</a:t>
            </a:r>
            <a:endParaRPr/>
          </a:p>
        </p:txBody>
      </p:sp>
      <p:sp>
        <p:nvSpPr>
          <p:cNvPr id="825" name="Google Shape;825;p6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Champion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2"/>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31" name="Google Shape;831;p62"/>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2"/>
          <p:cNvSpPr txBox="1"/>
          <p:nvPr/>
        </p:nvSpPr>
        <p:spPr>
          <a:xfrm>
            <a:off x="491700" y="2005400"/>
            <a:ext cx="8160600" cy="1872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have a </a:t>
            </a:r>
            <a:r>
              <a:rPr lang="en" sz="3000" b="1">
                <a:solidFill>
                  <a:schemeClr val="lt2"/>
                </a:solidFill>
                <a:latin typeface="Proxima Nova"/>
                <a:ea typeface="Proxima Nova"/>
                <a:cs typeface="Proxima Nova"/>
                <a:sym typeface="Proxima Nova"/>
              </a:rPr>
              <a:t>fully-dedicated, hands-on product manager</a:t>
            </a:r>
            <a:r>
              <a:rPr lang="en" sz="3000">
                <a:solidFill>
                  <a:schemeClr val="dk1"/>
                </a:solidFill>
                <a:latin typeface="Proxima Nova Semibold"/>
                <a:ea typeface="Proxima Nova Semibold"/>
                <a:cs typeface="Proxima Nova Semibold"/>
                <a:sym typeface="Proxima Nova Semibold"/>
              </a:rPr>
              <a:t> who </a:t>
            </a:r>
            <a:r>
              <a:rPr lang="en" sz="3000" b="1">
                <a:solidFill>
                  <a:schemeClr val="lt2"/>
                </a:solidFill>
                <a:latin typeface="Proxima Nova"/>
                <a:ea typeface="Proxima Nova"/>
                <a:cs typeface="Proxima Nova"/>
                <a:sym typeface="Proxima Nova"/>
              </a:rPr>
              <a:t>manages the backlog</a:t>
            </a:r>
            <a:r>
              <a:rPr lang="en" sz="3000">
                <a:solidFill>
                  <a:schemeClr val="dk1"/>
                </a:solidFill>
                <a:latin typeface="Proxima Nova Semibold"/>
                <a:ea typeface="Proxima Nova Semibold"/>
                <a:cs typeface="Proxima Nova Semibold"/>
                <a:sym typeface="Proxima Nova Semibold"/>
              </a:rPr>
              <a:t> with data-driven decisions and </a:t>
            </a:r>
            <a:r>
              <a:rPr lang="en" sz="3000" b="1">
                <a:solidFill>
                  <a:schemeClr val="lt2"/>
                </a:solidFill>
                <a:latin typeface="Proxima Nova"/>
                <a:ea typeface="Proxima Nova"/>
                <a:cs typeface="Proxima Nova"/>
                <a:sym typeface="Proxima Nova"/>
              </a:rPr>
              <a:t>drives lean validation</a:t>
            </a:r>
            <a:r>
              <a:rPr lang="en" sz="3000">
                <a:solidFill>
                  <a:schemeClr val="dk1"/>
                </a:solidFill>
                <a:latin typeface="Proxima Nova Semibold"/>
                <a:ea typeface="Proxima Nova Semibold"/>
                <a:cs typeface="Proxima Nova Semibold"/>
                <a:sym typeface="Proxima Nova Semibold"/>
              </a:rPr>
              <a:t> of assumptions and features.</a:t>
            </a:r>
            <a:endParaRPr sz="3000">
              <a:solidFill>
                <a:schemeClr val="dk1"/>
              </a:solidFill>
              <a:latin typeface="Proxima Nova Semibold"/>
              <a:ea typeface="Proxima Nova Semibold"/>
              <a:cs typeface="Proxima Nova Semibold"/>
              <a:sym typeface="Proxima Nova Semibold"/>
            </a:endParaRPr>
          </a:p>
        </p:txBody>
      </p:sp>
      <p:sp>
        <p:nvSpPr>
          <p:cNvPr id="834" name="Google Shape;834;p62"/>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35" name="Google Shape;835;p62"/>
          <p:cNvGrpSpPr/>
          <p:nvPr/>
        </p:nvGrpSpPr>
        <p:grpSpPr>
          <a:xfrm>
            <a:off x="287525" y="4854556"/>
            <a:ext cx="634914" cy="148716"/>
            <a:chOff x="1841475" y="2392725"/>
            <a:chExt cx="3928925" cy="920275"/>
          </a:xfrm>
        </p:grpSpPr>
        <p:sp>
          <p:nvSpPr>
            <p:cNvPr id="836" name="Google Shape;836;p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4" name="Google Shape;844;p62"/>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p:nvPr/>
        </p:nvSpPr>
        <p:spPr>
          <a:xfrm>
            <a:off x="285750" y="907200"/>
            <a:ext cx="8569800" cy="3762000"/>
          </a:xfrm>
          <a:prstGeom prst="rect">
            <a:avLst/>
          </a:prstGeom>
          <a:solidFill>
            <a:srgbClr val="1FA1FF">
              <a:alpha val="9020"/>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product manager defines </a:t>
            </a:r>
            <a:r>
              <a:rPr lang="en" sz="1800" b="1">
                <a:solidFill>
                  <a:schemeClr val="folHlink"/>
                </a:solidFill>
                <a:latin typeface="Proxima Nova"/>
                <a:ea typeface="Proxima Nova"/>
                <a:cs typeface="Proxima Nova"/>
                <a:sym typeface="Proxima Nova"/>
              </a:rPr>
              <a:t>what</a:t>
            </a:r>
            <a:r>
              <a:rPr lang="en" sz="1800">
                <a:solidFill>
                  <a:schemeClr val="folHlink"/>
                </a:solidFill>
                <a:latin typeface="Proxima Nova"/>
                <a:ea typeface="Proxima Nova"/>
                <a:cs typeface="Proxima Nova"/>
                <a:sym typeface="Proxima Nova"/>
              </a:rPr>
              <a:t> should be done </a:t>
            </a:r>
            <a:r>
              <a:rPr lang="en" sz="1800" b="1">
                <a:solidFill>
                  <a:schemeClr val="folHlink"/>
                </a:solidFill>
                <a:latin typeface="Proxima Nova"/>
                <a:ea typeface="Proxima Nova"/>
                <a:cs typeface="Proxima Nova"/>
                <a:sym typeface="Proxima Nova"/>
              </a:rPr>
              <a:t>rather than how</a:t>
            </a:r>
            <a:r>
              <a:rPr lang="en" sz="1800">
                <a:solidFill>
                  <a:schemeClr val="folHlink"/>
                </a:solidFill>
                <a:latin typeface="Proxima Nova"/>
                <a:ea typeface="Proxima Nova"/>
                <a:cs typeface="Proxima Nova"/>
                <a:sym typeface="Proxima Nova"/>
              </a:rPr>
              <a:t> it should be done. A full time member of the platform team, the platform product manager defines the product strategy, manages the feature backlog with data-driven decisions and drives lean validation of assumptions and features. </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6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dreamer</a:t>
            </a:r>
            <a:r>
              <a:rPr lang="en" sz="1800">
                <a:solidFill>
                  <a:schemeClr val="folHlink"/>
                </a:solidFill>
                <a:latin typeface="Proxima Nova"/>
                <a:ea typeface="Proxima Nova"/>
                <a:cs typeface="Proxima Nova"/>
                <a:sym typeface="Proxima Nova"/>
              </a:rPr>
              <a:t>” who asks “why?” and doesn’t allow themselves to be constrained by legacy thinking and processes</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alchemist</a:t>
            </a:r>
            <a:r>
              <a:rPr lang="en" sz="1800">
                <a:solidFill>
                  <a:schemeClr val="folHlink"/>
                </a:solidFill>
                <a:latin typeface="Proxima Nova"/>
                <a:ea typeface="Proxima Nova"/>
                <a:cs typeface="Proxima Nova"/>
                <a:sym typeface="Proxima Nova"/>
              </a:rPr>
              <a:t>” who can take lots of disparate “requirements” and distill them down to a succinct product vision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influencer</a:t>
            </a:r>
            <a:r>
              <a:rPr lang="en" sz="1800">
                <a:solidFill>
                  <a:schemeClr val="folHlink"/>
                </a:solidFill>
                <a:latin typeface="Proxima Nova"/>
                <a:ea typeface="Proxima Nova"/>
                <a:cs typeface="Proxima Nova"/>
                <a:sym typeface="Proxima Nova"/>
              </a:rPr>
              <a:t>” who has strong relationships with business partners, application teams, and IT</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minimalist</a:t>
            </a:r>
            <a:r>
              <a:rPr lang="en" sz="1800">
                <a:solidFill>
                  <a:schemeClr val="folHlink"/>
                </a:solidFill>
                <a:latin typeface="Proxima Nova"/>
                <a:ea typeface="Proxima Nova"/>
                <a:cs typeface="Proxima Nova"/>
                <a:sym typeface="Proxima Nova"/>
              </a:rPr>
              <a:t>” who understands the value of shipping early and often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lean champion</a:t>
            </a:r>
            <a:r>
              <a:rPr lang="en" sz="1800">
                <a:solidFill>
                  <a:schemeClr val="folHlink"/>
                </a:solidFill>
                <a:latin typeface="Proxima Nova"/>
                <a:ea typeface="Proxima Nova"/>
                <a:cs typeface="Proxima Nova"/>
                <a:sym typeface="Proxima Nova"/>
              </a:rPr>
              <a:t>” who relentlessly pursues process change</a:t>
            </a:r>
            <a:endParaRPr sz="1800">
              <a:solidFill>
                <a:schemeClr val="folHlink"/>
              </a:solidFill>
              <a:latin typeface="Proxima Nova"/>
              <a:ea typeface="Proxima Nova"/>
              <a:cs typeface="Proxima Nova"/>
              <a:sym typeface="Proxima Nova"/>
            </a:endParaRPr>
          </a:p>
        </p:txBody>
      </p:sp>
      <p:sp>
        <p:nvSpPr>
          <p:cNvPr id="850" name="Google Shape;850;p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Product Manager [</a:t>
            </a:r>
            <a:r>
              <a:rPr lang="en" b="0" u="sng">
                <a:solidFill>
                  <a:schemeClr val="hlink"/>
                </a:solidFill>
                <a:hlinkClick r:id="rId3"/>
              </a:rPr>
              <a:t>Job Description</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64"/>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56" name="Google Shape;856;p64"/>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4"/>
          <p:cNvSpPr txBox="1"/>
          <p:nvPr/>
        </p:nvSpPr>
        <p:spPr>
          <a:xfrm>
            <a:off x="458850" y="2016300"/>
            <a:ext cx="82263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The engineers on the team will have a mix of </a:t>
            </a:r>
            <a:r>
              <a:rPr lang="en" sz="3000" b="1">
                <a:solidFill>
                  <a:schemeClr val="lt2"/>
                </a:solidFill>
                <a:latin typeface="Proxima Nova"/>
                <a:ea typeface="Proxima Nova"/>
                <a:cs typeface="Proxima Nova"/>
                <a:sym typeface="Proxima Nova"/>
              </a:rPr>
              <a:t>infrastructure</a:t>
            </a:r>
            <a:r>
              <a:rPr lang="en" sz="3000">
                <a:solidFill>
                  <a:schemeClr val="dk1"/>
                </a:solidFill>
                <a:latin typeface="Proxima Nova Semibold"/>
                <a:ea typeface="Proxima Nova Semibold"/>
                <a:cs typeface="Proxima Nova Semibold"/>
                <a:sym typeface="Proxima Nova Semibold"/>
              </a:rPr>
              <a:t> and </a:t>
            </a:r>
            <a:r>
              <a:rPr lang="en" sz="3000" b="1">
                <a:solidFill>
                  <a:schemeClr val="lt2"/>
                </a:solidFill>
                <a:latin typeface="Proxima Nova"/>
                <a:ea typeface="Proxima Nova"/>
                <a:cs typeface="Proxima Nova"/>
                <a:sym typeface="Proxima Nova"/>
              </a:rPr>
              <a:t>software development</a:t>
            </a:r>
            <a:r>
              <a:rPr lang="en" sz="3000">
                <a:solidFill>
                  <a:schemeClr val="dk1"/>
                </a:solidFill>
                <a:latin typeface="Proxima Nova Semibold"/>
                <a:ea typeface="Proxima Nova Semibold"/>
                <a:cs typeface="Proxima Nova Semibold"/>
                <a:sym typeface="Proxima Nova Semibold"/>
              </a:rPr>
              <a:t> backgrounds. All of them have a </a:t>
            </a:r>
            <a:r>
              <a:rPr lang="en" sz="3000" b="1">
                <a:solidFill>
                  <a:schemeClr val="lt2"/>
                </a:solidFill>
                <a:latin typeface="Proxima Nova"/>
                <a:ea typeface="Proxima Nova"/>
                <a:cs typeface="Proxima Nova"/>
                <a:sym typeface="Proxima Nova"/>
              </a:rPr>
              <a:t>desire</a:t>
            </a:r>
            <a:r>
              <a:rPr lang="en" sz="3000">
                <a:solidFill>
                  <a:schemeClr val="dk1"/>
                </a:solidFill>
                <a:latin typeface="Proxima Nova Semibold"/>
                <a:ea typeface="Proxima Nova Semibold"/>
                <a:cs typeface="Proxima Nova Semibold"/>
                <a:sym typeface="Proxima Nova Semibold"/>
              </a:rPr>
              <a:t> to continually level-up their solutions capabilities. </a:t>
            </a:r>
            <a:endParaRPr sz="3000">
              <a:solidFill>
                <a:schemeClr val="dk1"/>
              </a:solidFill>
              <a:latin typeface="Proxima Nova Semibold"/>
              <a:ea typeface="Proxima Nova Semibold"/>
              <a:cs typeface="Proxima Nova Semibold"/>
              <a:sym typeface="Proxima Nova Semibold"/>
            </a:endParaRPr>
          </a:p>
        </p:txBody>
      </p:sp>
      <p:sp>
        <p:nvSpPr>
          <p:cNvPr id="859" name="Google Shape;859;p64"/>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60" name="Google Shape;860;p64"/>
          <p:cNvGrpSpPr/>
          <p:nvPr/>
        </p:nvGrpSpPr>
        <p:grpSpPr>
          <a:xfrm>
            <a:off x="287525" y="4854556"/>
            <a:ext cx="634914" cy="148716"/>
            <a:chOff x="1841475" y="2392725"/>
            <a:chExt cx="3928925" cy="920275"/>
          </a:xfrm>
        </p:grpSpPr>
        <p:sp>
          <p:nvSpPr>
            <p:cNvPr id="861" name="Google Shape;861;p6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9" name="Google Shape;869;p64"/>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5"/>
          <p:cNvSpPr/>
          <p:nvPr/>
        </p:nvSpPr>
        <p:spPr>
          <a:xfrm>
            <a:off x="285750" y="907200"/>
            <a:ext cx="8569800" cy="3762000"/>
          </a:xfrm>
          <a:prstGeom prst="rect">
            <a:avLst/>
          </a:prstGeom>
          <a:solidFill>
            <a:srgbClr val="2E2C91">
              <a:alpha val="12549"/>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team requires a combination of infrastructure and software engineering skills. Because SRE treats operations as if it is a software problem, your </a:t>
            </a:r>
            <a:r>
              <a:rPr lang="en" sz="1800" u="sng">
                <a:solidFill>
                  <a:schemeClr val="folHlink"/>
                </a:solidFill>
                <a:latin typeface="Proxima Nova"/>
                <a:ea typeface="Proxima Nova"/>
                <a:cs typeface="Proxima Nova"/>
                <a:sym typeface="Proxima Nova"/>
              </a:rPr>
              <a:t>platform engineers must code</a:t>
            </a:r>
            <a:r>
              <a:rPr lang="en" sz="1800">
                <a:solidFill>
                  <a:schemeClr val="folHlink"/>
                </a:solidFill>
                <a:latin typeface="Proxima Nova"/>
                <a:ea typeface="Proxima Nova"/>
                <a:cs typeface="Proxima Nova"/>
                <a:sym typeface="Proxima Nova"/>
              </a:rPr>
              <a:t>. </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10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infrastructure architect who codes</a:t>
            </a:r>
            <a:r>
              <a:rPr lang="en" sz="1800">
                <a:solidFill>
                  <a:schemeClr val="folHlink"/>
                </a:solidFill>
                <a:latin typeface="Proxima Nova"/>
                <a:ea typeface="Proxima Nova"/>
                <a:cs typeface="Proxima Nova"/>
                <a:sym typeface="Proxima Nova"/>
              </a:rPr>
              <a:t>: Very experienced in IaaS primitives this person usually has experience in production operations and naturally automates repetitive tasks</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natural automator</a:t>
            </a:r>
            <a:r>
              <a:rPr lang="en" sz="1800">
                <a:solidFill>
                  <a:schemeClr val="folHlink"/>
                </a:solidFill>
                <a:latin typeface="Proxima Nova"/>
                <a:ea typeface="Proxima Nova"/>
                <a:cs typeface="Proxima Nova"/>
                <a:sym typeface="Proxima Nova"/>
              </a:rPr>
              <a:t>: You’ll often find this person doing continuous integration and deployment (CI/CD) work, automating your current release management processes or doing system automation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curious software engineer</a:t>
            </a:r>
            <a:r>
              <a:rPr lang="en" sz="1800">
                <a:solidFill>
                  <a:schemeClr val="folHlink"/>
                </a:solidFill>
                <a:latin typeface="Proxima Nova"/>
                <a:ea typeface="Proxima Nova"/>
                <a:cs typeface="Proxima Nova"/>
                <a:sym typeface="Proxima Nova"/>
              </a:rPr>
              <a:t>: You’ll find this person in an application product team which has previously solved its own platform needs by going down the stack to automate infrastructure</a:t>
            </a:r>
            <a:endParaRPr/>
          </a:p>
        </p:txBody>
      </p:sp>
      <p:sp>
        <p:nvSpPr>
          <p:cNvPr id="875" name="Google Shape;875;p6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Engineer </a:t>
            </a:r>
            <a:r>
              <a:rPr lang="en" b="0"/>
              <a:t>[</a:t>
            </a:r>
            <a:r>
              <a:rPr lang="en" b="0" u="sng">
                <a:solidFill>
                  <a:schemeClr val="hlink"/>
                </a:solidFill>
                <a:hlinkClick r:id="rId3"/>
              </a:rPr>
              <a:t>Job Description</a:t>
            </a:r>
            <a:r>
              <a:rPr lang="en" b="0"/>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48"/>
          <p:cNvPicPr preferRelativeResize="0"/>
          <p:nvPr/>
        </p:nvPicPr>
        <p:blipFill rotWithShape="1">
          <a:blip r:embed="rId3">
            <a:alphaModFix/>
          </a:blip>
          <a:srcRect t="24902"/>
          <a:stretch/>
        </p:blipFill>
        <p:spPr>
          <a:xfrm>
            <a:off x="0" y="0"/>
            <a:ext cx="9144000" cy="5143500"/>
          </a:xfrm>
          <a:prstGeom prst="rect">
            <a:avLst/>
          </a:prstGeom>
          <a:noFill/>
          <a:ln>
            <a:noFill/>
          </a:ln>
        </p:spPr>
      </p:pic>
      <p:sp>
        <p:nvSpPr>
          <p:cNvPr id="614" name="Google Shape;614;p48"/>
          <p:cNvSpPr/>
          <p:nvPr/>
        </p:nvSpPr>
        <p:spPr>
          <a:xfrm>
            <a:off x="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253E"/>
              </a:solidFill>
              <a:latin typeface="Arial"/>
              <a:ea typeface="Arial"/>
              <a:cs typeface="Arial"/>
              <a:sym typeface="Arial"/>
            </a:endParaRPr>
          </a:p>
        </p:txBody>
      </p:sp>
      <p:sp>
        <p:nvSpPr>
          <p:cNvPr id="615" name="Google Shape;615;p48"/>
          <p:cNvSpPr/>
          <p:nvPr/>
        </p:nvSpPr>
        <p:spPr>
          <a:xfrm>
            <a:off x="1387350" y="1575450"/>
            <a:ext cx="63693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 sz="3000" b="1">
                <a:solidFill>
                  <a:srgbClr val="FFFFFF"/>
                </a:solidFill>
                <a:latin typeface="Proxima Nova"/>
                <a:ea typeface="Proxima Nova"/>
                <a:cs typeface="Proxima Nova"/>
                <a:sym typeface="Proxima Nova"/>
              </a:rPr>
              <a:t>“</a:t>
            </a:r>
            <a:r>
              <a:rPr lang="en" sz="3000">
                <a:solidFill>
                  <a:srgbClr val="FFFFFF"/>
                </a:solidFill>
                <a:latin typeface="Proxima Nova"/>
                <a:ea typeface="Proxima Nova"/>
                <a:cs typeface="Proxima Nova"/>
                <a:sym typeface="Proxima Nova"/>
              </a:rPr>
              <a:t>Success is a </a:t>
            </a:r>
            <a:r>
              <a:rPr lang="en" sz="3000" b="1">
                <a:solidFill>
                  <a:srgbClr val="FFFFFF"/>
                </a:solidFill>
                <a:latin typeface="Proxima Nova"/>
                <a:ea typeface="Proxima Nova"/>
                <a:cs typeface="Proxima Nova"/>
                <a:sym typeface="Proxima Nova"/>
              </a:rPr>
              <a:t>Platform Product</a:t>
            </a:r>
            <a:r>
              <a:rPr lang="en" sz="3000">
                <a:solidFill>
                  <a:srgbClr val="FFFFFF"/>
                </a:solidFill>
                <a:latin typeface="Proxima Nova"/>
                <a:ea typeface="Proxima Nova"/>
                <a:cs typeface="Proxima Nova"/>
                <a:sym typeface="Proxima Nova"/>
              </a:rPr>
              <a:t>, a</a:t>
            </a:r>
            <a:r>
              <a:rPr lang="en" sz="3000" b="1">
                <a:solidFill>
                  <a:srgbClr val="FFFFFF"/>
                </a:solidFill>
                <a:latin typeface="Proxima Nova"/>
                <a:ea typeface="Proxima Nova"/>
                <a:cs typeface="Proxima Nova"/>
                <a:sym typeface="Proxima Nova"/>
              </a:rPr>
              <a:t> Balanced Team</a:t>
            </a: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a:p>
            <a:pPr marL="0" lvl="0" indent="0" algn="ctr" rtl="0">
              <a:lnSpc>
                <a:spcPct val="130000"/>
              </a:lnSpc>
              <a:spcBef>
                <a:spcPts val="0"/>
              </a:spcBef>
              <a:spcAft>
                <a:spcPts val="0"/>
              </a:spcAft>
              <a:buClr>
                <a:schemeClr val="folHlink"/>
              </a:buClr>
              <a:buSzPts val="1100"/>
              <a:buFont typeface="Arial"/>
              <a:buNone/>
            </a:pPr>
            <a:r>
              <a:rPr lang="en" sz="3000">
                <a:solidFill>
                  <a:srgbClr val="FFFFFF"/>
                </a:solidFill>
                <a:latin typeface="Proxima Nova"/>
                <a:ea typeface="Proxima Nova"/>
                <a:cs typeface="Proxima Nova"/>
                <a:sym typeface="Proxima Nova"/>
              </a:rPr>
              <a:t>and a</a:t>
            </a:r>
            <a:r>
              <a:rPr lang="en" sz="3000" b="1">
                <a:solidFill>
                  <a:srgbClr val="FFFFFF"/>
                </a:solidFill>
                <a:latin typeface="Proxima Nova"/>
                <a:ea typeface="Proxima Nova"/>
                <a:cs typeface="Proxima Nova"/>
                <a:sym typeface="Proxima Nova"/>
              </a:rPr>
              <a:t> Path to Production”</a:t>
            </a:r>
            <a:endParaRPr sz="3000" b="1">
              <a:solidFill>
                <a:srgbClr val="FFFFFF"/>
              </a:solidFill>
              <a:latin typeface="Proxima Nova"/>
              <a:ea typeface="Proxima Nova"/>
              <a:cs typeface="Proxima Nova"/>
              <a:sym typeface="Proxima Nova"/>
            </a:endParaRPr>
          </a:p>
        </p:txBody>
      </p:sp>
      <p:grpSp>
        <p:nvGrpSpPr>
          <p:cNvPr id="616" name="Google Shape;616;p48"/>
          <p:cNvGrpSpPr/>
          <p:nvPr/>
        </p:nvGrpSpPr>
        <p:grpSpPr>
          <a:xfrm>
            <a:off x="287525" y="4854556"/>
            <a:ext cx="634914" cy="148716"/>
            <a:chOff x="1841475" y="2392725"/>
            <a:chExt cx="3928925" cy="920275"/>
          </a:xfrm>
        </p:grpSpPr>
        <p:sp>
          <p:nvSpPr>
            <p:cNvPr id="617" name="Google Shape;617;p4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8"/>
          <p:cNvGrpSpPr/>
          <p:nvPr/>
        </p:nvGrpSpPr>
        <p:grpSpPr>
          <a:xfrm>
            <a:off x="3670095" y="1427253"/>
            <a:ext cx="1803817" cy="2206840"/>
            <a:chOff x="1007275" y="1371817"/>
            <a:chExt cx="4345500" cy="2303350"/>
          </a:xfrm>
        </p:grpSpPr>
        <p:cxnSp>
          <p:nvCxnSpPr>
            <p:cNvPr id="626" name="Google Shape;626;p48"/>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627" name="Google Shape;627;p48"/>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sp>
        <p:nvSpPr>
          <p:cNvPr id="628" name="Google Shape;628;p48"/>
          <p:cNvSpPr txBox="1"/>
          <p:nvPr/>
        </p:nvSpPr>
        <p:spPr>
          <a:xfrm>
            <a:off x="229650" y="3519500"/>
            <a:ext cx="8684700" cy="148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FFFFFF"/>
                </a:solidFill>
                <a:latin typeface="Proxima Nova"/>
                <a:ea typeface="Proxima Nova"/>
                <a:cs typeface="Proxima Nova"/>
                <a:sym typeface="Proxima Nova"/>
              </a:rPr>
              <a:t>(Success is NOT installation of PCF; that is easy)</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66"/>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81" name="Google Shape;881;p66"/>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6"/>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6"/>
          <p:cNvSpPr txBox="1"/>
          <p:nvPr/>
        </p:nvSpPr>
        <p:spPr>
          <a:xfrm>
            <a:off x="760950" y="2016300"/>
            <a:ext cx="7622100" cy="1872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consist of people with the </a:t>
            </a:r>
            <a:r>
              <a:rPr lang="en" sz="3000" b="1">
                <a:solidFill>
                  <a:schemeClr val="lt2"/>
                </a:solidFill>
                <a:latin typeface="Proxima Nova"/>
                <a:ea typeface="Proxima Nova"/>
                <a:cs typeface="Proxima Nova"/>
                <a:sym typeface="Proxima Nova"/>
              </a:rPr>
              <a:t>knowledge and autonomy</a:t>
            </a:r>
            <a:r>
              <a:rPr lang="en" sz="3000">
                <a:solidFill>
                  <a:schemeClr val="dk1"/>
                </a:solidFill>
                <a:latin typeface="Proxima Nova Semibold"/>
                <a:ea typeface="Proxima Nova Semibold"/>
                <a:cs typeface="Proxima Nova Semibold"/>
                <a:sym typeface="Proxima Nova Semibold"/>
              </a:rPr>
              <a:t> to make and </a:t>
            </a:r>
            <a:r>
              <a:rPr lang="en" sz="3000" b="1">
                <a:solidFill>
                  <a:schemeClr val="lt2"/>
                </a:solidFill>
                <a:latin typeface="Proxima Nova"/>
                <a:ea typeface="Proxima Nova"/>
                <a:cs typeface="Proxima Nova"/>
                <a:sym typeface="Proxima Nova"/>
              </a:rPr>
              <a:t>quickly act</a:t>
            </a:r>
            <a:r>
              <a:rPr lang="en" sz="3000">
                <a:solidFill>
                  <a:schemeClr val="dk1"/>
                </a:solidFill>
                <a:latin typeface="Proxima Nova Semibold"/>
                <a:ea typeface="Proxima Nova Semibold"/>
                <a:cs typeface="Proxima Nova Semibold"/>
                <a:sym typeface="Proxima Nova Semibold"/>
              </a:rPr>
              <a:t> on product decisions.</a:t>
            </a:r>
            <a:endParaRPr sz="3000">
              <a:solidFill>
                <a:schemeClr val="dk1"/>
              </a:solidFill>
              <a:latin typeface="Proxima Nova Semibold"/>
              <a:ea typeface="Proxima Nova Semibold"/>
              <a:cs typeface="Proxima Nova Semibold"/>
              <a:sym typeface="Proxima Nova Semibold"/>
            </a:endParaRPr>
          </a:p>
        </p:txBody>
      </p:sp>
      <p:sp>
        <p:nvSpPr>
          <p:cNvPr id="884" name="Google Shape;884;p66"/>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85" name="Google Shape;885;p66"/>
          <p:cNvGrpSpPr/>
          <p:nvPr/>
        </p:nvGrpSpPr>
        <p:grpSpPr>
          <a:xfrm>
            <a:off x="287525" y="4854556"/>
            <a:ext cx="634914" cy="148716"/>
            <a:chOff x="1841475" y="2392725"/>
            <a:chExt cx="3928925" cy="920275"/>
          </a:xfrm>
        </p:grpSpPr>
        <p:sp>
          <p:nvSpPr>
            <p:cNvPr id="886" name="Google Shape;886;p6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4" name="Google Shape;894;p66"/>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67"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900" name="Google Shape;900;p67"/>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901" name="Google Shape;901;p6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7"/>
          <p:cNvSpPr txBox="1"/>
          <p:nvPr/>
        </p:nvSpPr>
        <p:spPr>
          <a:xfrm>
            <a:off x="229650" y="1376850"/>
            <a:ext cx="86847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200" b="1">
                <a:solidFill>
                  <a:srgbClr val="FFFFFF"/>
                </a:solidFill>
                <a:latin typeface="Proxima Nova"/>
                <a:ea typeface="Proxima Nova"/>
                <a:cs typeface="Proxima Nova"/>
                <a:sym typeface="Proxima Nova"/>
              </a:rPr>
              <a:t>Building a Path To Production</a:t>
            </a:r>
            <a:endParaRPr sz="3200" b="1">
              <a:solidFill>
                <a:srgbClr val="FFFFFF"/>
              </a:solidFill>
              <a:latin typeface="Proxima Nova"/>
              <a:ea typeface="Proxima Nova"/>
              <a:cs typeface="Proxima Nova"/>
              <a:sym typeface="Proxima Nova"/>
            </a:endParaRPr>
          </a:p>
        </p:txBody>
      </p:sp>
      <p:grpSp>
        <p:nvGrpSpPr>
          <p:cNvPr id="903" name="Google Shape;903;p67"/>
          <p:cNvGrpSpPr/>
          <p:nvPr/>
        </p:nvGrpSpPr>
        <p:grpSpPr>
          <a:xfrm>
            <a:off x="3669300" y="1711460"/>
            <a:ext cx="1805400" cy="536386"/>
            <a:chOff x="3233750" y="1711500"/>
            <a:chExt cx="1805400" cy="589500"/>
          </a:xfrm>
        </p:grpSpPr>
        <p:cxnSp>
          <p:nvCxnSpPr>
            <p:cNvPr id="904" name="Google Shape;904;p67"/>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05" name="Google Shape;905;p67"/>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06" name="Google Shape;906;p67"/>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07" name="Google Shape;907;p67"/>
          <p:cNvGrpSpPr/>
          <p:nvPr/>
        </p:nvGrpSpPr>
        <p:grpSpPr>
          <a:xfrm>
            <a:off x="3669300" y="3019105"/>
            <a:ext cx="1805400" cy="536386"/>
            <a:chOff x="3233750" y="2966075"/>
            <a:chExt cx="1805400" cy="589500"/>
          </a:xfrm>
        </p:grpSpPr>
        <p:cxnSp>
          <p:nvCxnSpPr>
            <p:cNvPr id="908" name="Google Shape;908;p67"/>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09" name="Google Shape;909;p67"/>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10" name="Google Shape;910;p67"/>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11" name="Google Shape;911;p67"/>
          <p:cNvGrpSpPr/>
          <p:nvPr/>
        </p:nvGrpSpPr>
        <p:grpSpPr>
          <a:xfrm>
            <a:off x="287525" y="4854556"/>
            <a:ext cx="634914" cy="148716"/>
            <a:chOff x="1841475" y="2392725"/>
            <a:chExt cx="3928925" cy="920275"/>
          </a:xfrm>
        </p:grpSpPr>
        <p:sp>
          <p:nvSpPr>
            <p:cNvPr id="912" name="Google Shape;912;p6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grpSp>
        <p:nvGrpSpPr>
          <p:cNvPr id="924" name="Google Shape;924;p68"/>
          <p:cNvGrpSpPr/>
          <p:nvPr/>
        </p:nvGrpSpPr>
        <p:grpSpPr>
          <a:xfrm>
            <a:off x="4720475" y="2056000"/>
            <a:ext cx="2779800" cy="2779800"/>
            <a:chOff x="4720475" y="2056000"/>
            <a:chExt cx="2779800" cy="2779800"/>
          </a:xfrm>
        </p:grpSpPr>
        <p:sp>
          <p:nvSpPr>
            <p:cNvPr id="925" name="Google Shape;925;p68"/>
            <p:cNvSpPr/>
            <p:nvPr/>
          </p:nvSpPr>
          <p:spPr>
            <a:xfrm>
              <a:off x="4720475" y="2056000"/>
              <a:ext cx="2779800" cy="2779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8"/>
            <p:cNvSpPr txBox="1"/>
            <p:nvPr/>
          </p:nvSpPr>
          <p:spPr>
            <a:xfrm>
              <a:off x="5880575" y="4516525"/>
              <a:ext cx="4596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
              </a:r>
              <a:endParaRPr>
                <a:solidFill>
                  <a:schemeClr val="dk1"/>
                </a:solidFill>
              </a:endParaRPr>
            </a:p>
          </p:txBody>
        </p:sp>
      </p:grpSp>
      <p:grpSp>
        <p:nvGrpSpPr>
          <p:cNvPr id="927" name="Google Shape;927;p68"/>
          <p:cNvGrpSpPr/>
          <p:nvPr/>
        </p:nvGrpSpPr>
        <p:grpSpPr>
          <a:xfrm>
            <a:off x="5177675" y="2513200"/>
            <a:ext cx="1865400" cy="1865400"/>
            <a:chOff x="5177675" y="2513200"/>
            <a:chExt cx="1865400" cy="1865400"/>
          </a:xfrm>
        </p:grpSpPr>
        <p:sp>
          <p:nvSpPr>
            <p:cNvPr id="928" name="Google Shape;928;p68"/>
            <p:cNvSpPr/>
            <p:nvPr/>
          </p:nvSpPr>
          <p:spPr>
            <a:xfrm>
              <a:off x="5177675" y="2513200"/>
              <a:ext cx="1865400" cy="18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8"/>
            <p:cNvSpPr txBox="1"/>
            <p:nvPr/>
          </p:nvSpPr>
          <p:spPr>
            <a:xfrm>
              <a:off x="5880575" y="4079925"/>
              <a:ext cx="4596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grpSp>
      <p:grpSp>
        <p:nvGrpSpPr>
          <p:cNvPr id="930" name="Google Shape;930;p68"/>
          <p:cNvGrpSpPr/>
          <p:nvPr/>
        </p:nvGrpSpPr>
        <p:grpSpPr>
          <a:xfrm>
            <a:off x="5549825" y="2885350"/>
            <a:ext cx="1121100" cy="1121100"/>
            <a:chOff x="5549825" y="2885350"/>
            <a:chExt cx="1121100" cy="1121100"/>
          </a:xfrm>
        </p:grpSpPr>
        <p:sp>
          <p:nvSpPr>
            <p:cNvPr id="931" name="Google Shape;931;p68"/>
            <p:cNvSpPr/>
            <p:nvPr/>
          </p:nvSpPr>
          <p:spPr>
            <a:xfrm>
              <a:off x="5549825" y="2885350"/>
              <a:ext cx="1121100" cy="1121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8"/>
            <p:cNvSpPr txBox="1"/>
            <p:nvPr/>
          </p:nvSpPr>
          <p:spPr>
            <a:xfrm>
              <a:off x="5880575" y="3687325"/>
              <a:ext cx="4596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t>
              </a:r>
              <a:endParaRPr>
                <a:solidFill>
                  <a:schemeClr val="dk1"/>
                </a:solidFill>
              </a:endParaRPr>
            </a:p>
          </p:txBody>
        </p:sp>
      </p:grpSp>
      <p:grpSp>
        <p:nvGrpSpPr>
          <p:cNvPr id="933" name="Google Shape;933;p68"/>
          <p:cNvGrpSpPr/>
          <p:nvPr/>
        </p:nvGrpSpPr>
        <p:grpSpPr>
          <a:xfrm>
            <a:off x="5880575" y="3259300"/>
            <a:ext cx="459600" cy="373200"/>
            <a:chOff x="5880575" y="3259300"/>
            <a:chExt cx="459600" cy="373200"/>
          </a:xfrm>
        </p:grpSpPr>
        <p:sp>
          <p:nvSpPr>
            <p:cNvPr id="934" name="Google Shape;934;p68"/>
            <p:cNvSpPr/>
            <p:nvPr/>
          </p:nvSpPr>
          <p:spPr>
            <a:xfrm>
              <a:off x="5923775" y="3259300"/>
              <a:ext cx="373200" cy="373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Proxima Nova"/>
                <a:ea typeface="Proxima Nova"/>
                <a:cs typeface="Proxima Nova"/>
                <a:sym typeface="Proxima Nova"/>
              </a:endParaRPr>
            </a:p>
          </p:txBody>
        </p:sp>
        <p:sp>
          <p:nvSpPr>
            <p:cNvPr id="935" name="Google Shape;935;p68"/>
            <p:cNvSpPr txBox="1"/>
            <p:nvPr/>
          </p:nvSpPr>
          <p:spPr>
            <a:xfrm>
              <a:off x="5880575" y="3334750"/>
              <a:ext cx="4596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a:t>
              </a:r>
              <a:endParaRPr>
                <a:solidFill>
                  <a:schemeClr val="dk1"/>
                </a:solidFill>
              </a:endParaRPr>
            </a:p>
          </p:txBody>
        </p:sp>
      </p:grpSp>
      <p:sp>
        <p:nvSpPr>
          <p:cNvPr id="936" name="Google Shape;936;p68"/>
          <p:cNvSpPr txBox="1">
            <a:spLocks noGrp="1"/>
          </p:cNvSpPr>
          <p:nvPr>
            <p:ph type="subTitle" idx="1"/>
          </p:nvPr>
        </p:nvSpPr>
        <p:spPr>
          <a:xfrm>
            <a:off x="193350" y="2274300"/>
            <a:ext cx="2751300" cy="24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layers of the app portfolio that are applicable for Pivotal Cloud Foundry (PCF) expand over time.</a:t>
            </a:r>
            <a:endParaRPr/>
          </a:p>
          <a:p>
            <a:pPr marL="0" lvl="0" indent="0" algn="l" rtl="0">
              <a:spcBef>
                <a:spcPts val="1500"/>
              </a:spcBef>
              <a:spcAft>
                <a:spcPts val="1500"/>
              </a:spcAft>
              <a:buNone/>
            </a:pPr>
            <a:r>
              <a:rPr lang="en"/>
              <a:t>PCF is deployed quickly to production infrastructure, and then extended with more resiliency, integration to enterprise systems, audited for compliance, etc.</a:t>
            </a:r>
            <a:endParaRPr/>
          </a:p>
        </p:txBody>
      </p:sp>
      <p:sp>
        <p:nvSpPr>
          <p:cNvPr id="937" name="Google Shape;937;p6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“Production” + “Compliance” Are Continuums, Not Binary States</a:t>
            </a:r>
            <a:endParaRPr/>
          </a:p>
        </p:txBody>
      </p:sp>
      <p:sp>
        <p:nvSpPr>
          <p:cNvPr id="938" name="Google Shape;938;p68"/>
          <p:cNvSpPr txBox="1"/>
          <p:nvPr/>
        </p:nvSpPr>
        <p:spPr>
          <a:xfrm>
            <a:off x="3757775" y="275150"/>
            <a:ext cx="4705200" cy="147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Proxima Nova"/>
                <a:ea typeface="Proxima Nova"/>
                <a:cs typeface="Proxima Nova"/>
                <a:sym typeface="Proxima Nova"/>
              </a:rPr>
              <a:t>Progressive Elaboration</a:t>
            </a:r>
            <a:endParaRPr b="1">
              <a:solidFill>
                <a:schemeClr val="lt2"/>
              </a:solidFill>
              <a:latin typeface="Proxima Nova"/>
              <a:ea typeface="Proxima Nova"/>
              <a:cs typeface="Proxima Nova"/>
              <a:sym typeface="Proxima Nova"/>
            </a:endParaRPr>
          </a:p>
          <a:p>
            <a:pPr marL="0" lvl="0" indent="0" algn="l" rtl="0">
              <a:spcBef>
                <a:spcPts val="0"/>
              </a:spcBef>
              <a:spcAft>
                <a:spcPts val="0"/>
              </a:spcAft>
              <a:buClr>
                <a:schemeClr val="folHlink"/>
              </a:buClr>
              <a:buSzPts val="1100"/>
              <a:buFont typeface="Arial"/>
              <a:buNone/>
            </a:pPr>
            <a:r>
              <a:rPr lang="en">
                <a:solidFill>
                  <a:schemeClr val="dk1"/>
                </a:solidFill>
                <a:latin typeface="Proxima Nova"/>
                <a:ea typeface="Proxima Nova"/>
                <a:cs typeface="Proxima Nova"/>
                <a:sym typeface="Proxima Nova"/>
              </a:rPr>
              <a:t>Moving from ring to ring of the app portfolio is mostly blocked by process and people. We will automate processes so they are repeatable and auditable. We will strive to ensure that manual activities (e.g. meetings) are non-blocking and occur in parallel or in arrears.</a:t>
            </a:r>
            <a:endParaRPr>
              <a:solidFill>
                <a:schemeClr val="dk2"/>
              </a:solidFill>
              <a:latin typeface="Proxima Nova"/>
              <a:ea typeface="Proxima Nova"/>
              <a:cs typeface="Proxima Nova"/>
              <a:sym typeface="Proxima Nova"/>
            </a:endParaRPr>
          </a:p>
        </p:txBody>
      </p:sp>
      <p:cxnSp>
        <p:nvCxnSpPr>
          <p:cNvPr id="939" name="Google Shape;939;p68"/>
          <p:cNvCxnSpPr>
            <a:stCxn id="935" idx="1"/>
          </p:cNvCxnSpPr>
          <p:nvPr/>
        </p:nvCxnSpPr>
        <p:spPr>
          <a:xfrm rot="10800000">
            <a:off x="5552975" y="3444700"/>
            <a:ext cx="327600" cy="1200"/>
          </a:xfrm>
          <a:prstGeom prst="straightConnector1">
            <a:avLst/>
          </a:prstGeom>
          <a:noFill/>
          <a:ln w="19050" cap="flat" cmpd="sng">
            <a:solidFill>
              <a:schemeClr val="accent2"/>
            </a:solidFill>
            <a:prstDash val="solid"/>
            <a:round/>
            <a:headEnd type="none" w="med" len="med"/>
            <a:tailEnd type="triangle" w="med" len="med"/>
          </a:ln>
        </p:spPr>
      </p:cxnSp>
      <p:cxnSp>
        <p:nvCxnSpPr>
          <p:cNvPr id="940" name="Google Shape;940;p68"/>
          <p:cNvCxnSpPr/>
          <p:nvPr/>
        </p:nvCxnSpPr>
        <p:spPr>
          <a:xfrm rot="10800000" flipH="1">
            <a:off x="6410100" y="2660350"/>
            <a:ext cx="164100" cy="279900"/>
          </a:xfrm>
          <a:prstGeom prst="straightConnector1">
            <a:avLst/>
          </a:prstGeom>
          <a:noFill/>
          <a:ln w="19050" cap="flat" cmpd="sng">
            <a:solidFill>
              <a:schemeClr val="accent2"/>
            </a:solidFill>
            <a:prstDash val="solid"/>
            <a:round/>
            <a:headEnd type="none" w="med" len="med"/>
            <a:tailEnd type="triangle" w="med" len="med"/>
          </a:ln>
        </p:spPr>
      </p:cxnSp>
      <p:cxnSp>
        <p:nvCxnSpPr>
          <p:cNvPr id="941" name="Google Shape;941;p68"/>
          <p:cNvCxnSpPr/>
          <p:nvPr/>
        </p:nvCxnSpPr>
        <p:spPr>
          <a:xfrm>
            <a:off x="7074675" y="3460725"/>
            <a:ext cx="376200" cy="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3"/>
                                        </p:tgtEl>
                                        <p:attrNameLst>
                                          <p:attrName>style.visibility</p:attrName>
                                        </p:attrNameLst>
                                      </p:cBhvr>
                                      <p:to>
                                        <p:strVal val="visible"/>
                                      </p:to>
                                    </p:set>
                                    <p:animEffect transition="in" filter="fade">
                                      <p:cBhvr>
                                        <p:cTn id="7" dur="500"/>
                                        <p:tgtEl>
                                          <p:spTgt spid="9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8"/>
                                        </p:tgtEl>
                                        <p:attrNameLst>
                                          <p:attrName>style.visibility</p:attrName>
                                        </p:attrNameLst>
                                      </p:cBhvr>
                                      <p:to>
                                        <p:strVal val="visible"/>
                                      </p:to>
                                    </p:set>
                                    <p:animEffect transition="in" filter="fade">
                                      <p:cBhvr>
                                        <p:cTn id="12" dur="1000"/>
                                        <p:tgtEl>
                                          <p:spTgt spid="9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9"/>
                                        </p:tgtEl>
                                        <p:attrNameLst>
                                          <p:attrName>style.visibility</p:attrName>
                                        </p:attrNameLst>
                                      </p:cBhvr>
                                      <p:to>
                                        <p:strVal val="visible"/>
                                      </p:to>
                                    </p:set>
                                    <p:animEffect transition="in" filter="fade">
                                      <p:cBhvr>
                                        <p:cTn id="17" dur="500"/>
                                        <p:tgtEl>
                                          <p:spTgt spid="93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30"/>
                                        </p:tgtEl>
                                        <p:attrNameLst>
                                          <p:attrName>style.visibility</p:attrName>
                                        </p:attrNameLst>
                                      </p:cBhvr>
                                      <p:to>
                                        <p:strVal val="visible"/>
                                      </p:to>
                                    </p:set>
                                    <p:animEffect transition="in" filter="fade">
                                      <p:cBhvr>
                                        <p:cTn id="21" dur="500"/>
                                        <p:tgtEl>
                                          <p:spTgt spid="9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40"/>
                                        </p:tgtEl>
                                        <p:attrNameLst>
                                          <p:attrName>style.visibility</p:attrName>
                                        </p:attrNameLst>
                                      </p:cBhvr>
                                      <p:to>
                                        <p:strVal val="visible"/>
                                      </p:to>
                                    </p:set>
                                    <p:animEffect transition="in" filter="fade">
                                      <p:cBhvr>
                                        <p:cTn id="26" dur="500"/>
                                        <p:tgtEl>
                                          <p:spTgt spid="94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927"/>
                                        </p:tgtEl>
                                        <p:attrNameLst>
                                          <p:attrName>style.visibility</p:attrName>
                                        </p:attrNameLst>
                                      </p:cBhvr>
                                      <p:to>
                                        <p:strVal val="visible"/>
                                      </p:to>
                                    </p:set>
                                    <p:animEffect transition="in" filter="fade">
                                      <p:cBhvr>
                                        <p:cTn id="30" dur="500"/>
                                        <p:tgtEl>
                                          <p:spTgt spid="9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41"/>
                                        </p:tgtEl>
                                        <p:attrNameLst>
                                          <p:attrName>style.visibility</p:attrName>
                                        </p:attrNameLst>
                                      </p:cBhvr>
                                      <p:to>
                                        <p:strVal val="visible"/>
                                      </p:to>
                                    </p:set>
                                    <p:animEffect transition="in" filter="fade">
                                      <p:cBhvr>
                                        <p:cTn id="35" dur="500"/>
                                        <p:tgtEl>
                                          <p:spTgt spid="94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924"/>
                                        </p:tgtEl>
                                        <p:attrNameLst>
                                          <p:attrName>style.visibility</p:attrName>
                                        </p:attrNameLst>
                                      </p:cBhvr>
                                      <p:to>
                                        <p:strVal val="visible"/>
                                      </p:to>
                                    </p:set>
                                    <p:animEffect transition="in" filter="fade">
                                      <p:cBhvr>
                                        <p:cTn id="39" dur="5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69"/>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47" name="Google Shape;947;p69"/>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9"/>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49" name="Google Shape;949;p69"/>
          <p:cNvSpPr txBox="1"/>
          <p:nvPr/>
        </p:nvSpPr>
        <p:spPr>
          <a:xfrm>
            <a:off x="760950" y="2016300"/>
            <a:ext cx="76221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product team will build a </a:t>
            </a:r>
            <a:r>
              <a:rPr lang="en" sz="3000" b="1">
                <a:solidFill>
                  <a:schemeClr val="lt2"/>
                </a:solidFill>
                <a:latin typeface="Proxima Nova"/>
                <a:ea typeface="Proxima Nova"/>
                <a:cs typeface="Proxima Nova"/>
                <a:sym typeface="Proxima Nova"/>
              </a:rPr>
              <a:t>minimally viable product</a:t>
            </a:r>
            <a:r>
              <a:rPr lang="en" sz="3000">
                <a:solidFill>
                  <a:schemeClr val="dk1"/>
                </a:solidFill>
                <a:latin typeface="Proxima Nova Semibold"/>
                <a:ea typeface="Proxima Nova Semibold"/>
                <a:cs typeface="Proxima Nova Semibold"/>
                <a:sym typeface="Proxima Nova Semibold"/>
              </a:rPr>
              <a:t> to start. An application should be able to </a:t>
            </a:r>
            <a:r>
              <a:rPr lang="en" sz="3000" b="1">
                <a:solidFill>
                  <a:schemeClr val="lt2"/>
                </a:solidFill>
                <a:latin typeface="Proxima Nova"/>
                <a:ea typeface="Proxima Nova"/>
                <a:cs typeface="Proxima Nova"/>
                <a:sym typeface="Proxima Nova"/>
              </a:rPr>
              <a:t>go to “production”</a:t>
            </a:r>
            <a:r>
              <a:rPr lang="en" sz="3000">
                <a:solidFill>
                  <a:schemeClr val="dk1"/>
                </a:solidFill>
                <a:latin typeface="Proxima Nova Semibold"/>
                <a:ea typeface="Proxima Nova Semibold"/>
                <a:cs typeface="Proxima Nova Semibold"/>
                <a:sym typeface="Proxima Nova Semibold"/>
              </a:rPr>
              <a:t> on it.</a:t>
            </a:r>
            <a:endParaRPr sz="3000">
              <a:solidFill>
                <a:schemeClr val="dk1"/>
              </a:solidFill>
              <a:latin typeface="Proxima Nova Semibold"/>
              <a:ea typeface="Proxima Nova Semibold"/>
              <a:cs typeface="Proxima Nova Semibold"/>
              <a:sym typeface="Proxima Nova Semibold"/>
            </a:endParaRPr>
          </a:p>
        </p:txBody>
      </p:sp>
      <p:sp>
        <p:nvSpPr>
          <p:cNvPr id="950" name="Google Shape;950;p69"/>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51" name="Google Shape;951;p69"/>
          <p:cNvGrpSpPr/>
          <p:nvPr/>
        </p:nvGrpSpPr>
        <p:grpSpPr>
          <a:xfrm>
            <a:off x="287525" y="4854556"/>
            <a:ext cx="634914" cy="148716"/>
            <a:chOff x="1841475" y="2392725"/>
            <a:chExt cx="3928925" cy="920275"/>
          </a:xfrm>
        </p:grpSpPr>
        <p:sp>
          <p:nvSpPr>
            <p:cNvPr id="952" name="Google Shape;952;p6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0" name="Google Shape;960;p69"/>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70"/>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66" name="Google Shape;966;p70"/>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0"/>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0"/>
          <p:cNvSpPr txBox="1"/>
          <p:nvPr/>
        </p:nvSpPr>
        <p:spPr>
          <a:xfrm>
            <a:off x="506100" y="2016300"/>
            <a:ext cx="81318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platform’s expansion will be driven by the platform team based on validated learning of </a:t>
            </a:r>
            <a:r>
              <a:rPr lang="en" sz="3000" b="1">
                <a:solidFill>
                  <a:schemeClr val="lt2"/>
                </a:solidFill>
                <a:latin typeface="Proxima Nova"/>
                <a:ea typeface="Proxima Nova"/>
                <a:cs typeface="Proxima Nova"/>
                <a:sym typeface="Proxima Nova"/>
              </a:rPr>
              <a:t>application product team needs </a:t>
            </a:r>
            <a:r>
              <a:rPr lang="en" sz="3000">
                <a:solidFill>
                  <a:schemeClr val="dk1"/>
                </a:solidFill>
                <a:latin typeface="Proxima Nova Semibold"/>
                <a:ea typeface="Proxima Nova Semibold"/>
                <a:cs typeface="Proxima Nova Semibold"/>
                <a:sym typeface="Proxima Nova Semibold"/>
              </a:rPr>
              <a:t>and </a:t>
            </a:r>
            <a:r>
              <a:rPr lang="en" sz="3000" b="1">
                <a:solidFill>
                  <a:schemeClr val="lt2"/>
                </a:solidFill>
                <a:latin typeface="Proxima Nova"/>
                <a:ea typeface="Proxima Nova"/>
                <a:cs typeface="Proxima Nova"/>
                <a:sym typeface="Proxima Nova"/>
              </a:rPr>
              <a:t>strategic objectives for workload transfers</a:t>
            </a:r>
            <a:r>
              <a:rPr lang="en" sz="3000">
                <a:solidFill>
                  <a:schemeClr val="dk1"/>
                </a:solidFill>
                <a:latin typeface="Proxima Nova Semibold"/>
                <a:ea typeface="Proxima Nova Semibold"/>
                <a:cs typeface="Proxima Nova Semibold"/>
                <a:sym typeface="Proxima Nova Semibold"/>
              </a:rPr>
              <a:t>.</a:t>
            </a:r>
            <a:endParaRPr sz="3000">
              <a:solidFill>
                <a:schemeClr val="dk1"/>
              </a:solidFill>
              <a:latin typeface="Proxima Nova Semibold"/>
              <a:ea typeface="Proxima Nova Semibold"/>
              <a:cs typeface="Proxima Nova Semibold"/>
              <a:sym typeface="Proxima Nova Semibold"/>
            </a:endParaRPr>
          </a:p>
        </p:txBody>
      </p:sp>
      <p:sp>
        <p:nvSpPr>
          <p:cNvPr id="969" name="Google Shape;969;p70"/>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70" name="Google Shape;970;p70"/>
          <p:cNvGrpSpPr/>
          <p:nvPr/>
        </p:nvGrpSpPr>
        <p:grpSpPr>
          <a:xfrm>
            <a:off x="287525" y="4854556"/>
            <a:ext cx="634914" cy="148716"/>
            <a:chOff x="1841475" y="2392725"/>
            <a:chExt cx="3928925" cy="920275"/>
          </a:xfrm>
        </p:grpSpPr>
        <p:sp>
          <p:nvSpPr>
            <p:cNvPr id="971" name="Google Shape;971;p7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70"/>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71"/>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85" name="Google Shape;985;p71"/>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1"/>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1"/>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88" name="Google Shape;988;p71"/>
          <p:cNvGrpSpPr/>
          <p:nvPr/>
        </p:nvGrpSpPr>
        <p:grpSpPr>
          <a:xfrm>
            <a:off x="287525" y="4854556"/>
            <a:ext cx="634914" cy="148716"/>
            <a:chOff x="1841475" y="2392725"/>
            <a:chExt cx="3928925" cy="920275"/>
          </a:xfrm>
        </p:grpSpPr>
        <p:sp>
          <p:nvSpPr>
            <p:cNvPr id="989" name="Google Shape;989;p7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7" name="Google Shape;997;p71"/>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
        <p:nvSpPr>
          <p:cNvPr id="998" name="Google Shape;998;p71"/>
          <p:cNvSpPr txBox="1"/>
          <p:nvPr/>
        </p:nvSpPr>
        <p:spPr>
          <a:xfrm>
            <a:off x="760950" y="2045167"/>
            <a:ext cx="76221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team </a:t>
            </a:r>
            <a:r>
              <a:rPr lang="en" sz="3000" b="1">
                <a:solidFill>
                  <a:schemeClr val="lt2"/>
                </a:solidFill>
                <a:latin typeface="Proxima Nova"/>
                <a:ea typeface="Proxima Nova"/>
                <a:cs typeface="Proxima Nova"/>
                <a:sym typeface="Proxima Nova"/>
              </a:rPr>
              <a:t>partners</a:t>
            </a:r>
            <a:r>
              <a:rPr lang="en" sz="3000">
                <a:solidFill>
                  <a:schemeClr val="dk1"/>
                </a:solidFill>
                <a:latin typeface="Proxima Nova Semibold"/>
                <a:ea typeface="Proxima Nova Semibold"/>
                <a:cs typeface="Proxima Nova Semibold"/>
                <a:sym typeface="Proxima Nova Semibold"/>
              </a:rPr>
              <a:t> with stakeholders to create a culture of continuous improvement.</a:t>
            </a:r>
            <a:endParaRPr sz="3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2"/>
        <p:cNvGrpSpPr/>
        <p:nvPr/>
      </p:nvGrpSpPr>
      <p:grpSpPr>
        <a:xfrm>
          <a:off x="0" y="0"/>
          <a:ext cx="0" cy="0"/>
          <a:chOff x="0" y="0"/>
          <a:chExt cx="0" cy="0"/>
        </a:xfrm>
      </p:grpSpPr>
      <p:pic>
        <p:nvPicPr>
          <p:cNvPr id="1003" name="Google Shape;1003;p72"/>
          <p:cNvPicPr preferRelativeResize="0"/>
          <p:nvPr/>
        </p:nvPicPr>
        <p:blipFill rotWithShape="1">
          <a:blip r:embed="rId3">
            <a:alphaModFix amt="10000"/>
          </a:blip>
          <a:srcRect t="7862" b="7862"/>
          <a:stretch/>
        </p:blipFill>
        <p:spPr>
          <a:xfrm>
            <a:off x="0" y="0"/>
            <a:ext cx="9144000" cy="5143500"/>
          </a:xfrm>
          <a:prstGeom prst="rect">
            <a:avLst/>
          </a:prstGeom>
          <a:noFill/>
          <a:ln>
            <a:noFill/>
          </a:ln>
        </p:spPr>
      </p:pic>
      <p:sp>
        <p:nvSpPr>
          <p:cNvPr id="1004" name="Google Shape;1004;p72"/>
          <p:cNvSpPr txBox="1"/>
          <p:nvPr/>
        </p:nvSpPr>
        <p:spPr>
          <a:xfrm>
            <a:off x="503400" y="2538500"/>
            <a:ext cx="81372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and Runs Software</a:t>
            </a:r>
            <a:endParaRPr sz="2500">
              <a:solidFill>
                <a:srgbClr val="00253E"/>
              </a:solidFill>
              <a:latin typeface="Proxima Nova"/>
              <a:ea typeface="Proxima Nova"/>
              <a:cs typeface="Proxima Nova"/>
              <a:sym typeface="Proxima Nova"/>
            </a:endParaRPr>
          </a:p>
        </p:txBody>
      </p:sp>
      <p:cxnSp>
        <p:nvCxnSpPr>
          <p:cNvPr id="1005" name="Google Shape;1005;p72"/>
          <p:cNvCxnSpPr/>
          <p:nvPr/>
        </p:nvCxnSpPr>
        <p:spPr>
          <a:xfrm>
            <a:off x="4202550" y="2323836"/>
            <a:ext cx="738900" cy="0"/>
          </a:xfrm>
          <a:prstGeom prst="straightConnector1">
            <a:avLst/>
          </a:prstGeom>
          <a:noFill/>
          <a:ln w="38100" cap="flat" cmpd="sng">
            <a:solidFill>
              <a:srgbClr val="F7DC5F"/>
            </a:solidFill>
            <a:prstDash val="solid"/>
            <a:round/>
            <a:headEnd type="none" w="sm" len="sm"/>
            <a:tailEnd type="none" w="sm" len="sm"/>
          </a:ln>
        </p:spPr>
      </p:cxnSp>
      <p:grpSp>
        <p:nvGrpSpPr>
          <p:cNvPr id="1006" name="Google Shape;1006;p72"/>
          <p:cNvGrpSpPr/>
          <p:nvPr/>
        </p:nvGrpSpPr>
        <p:grpSpPr>
          <a:xfrm>
            <a:off x="3681215" y="1516127"/>
            <a:ext cx="1866239" cy="437131"/>
            <a:chOff x="1841475" y="2392725"/>
            <a:chExt cx="3928925" cy="920275"/>
          </a:xfrm>
        </p:grpSpPr>
        <p:sp>
          <p:nvSpPr>
            <p:cNvPr id="1007" name="Google Shape;1007;p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7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00253E"/>
                </a:solidFill>
                <a:latin typeface="Proxima Nova"/>
                <a:ea typeface="Proxima Nova"/>
                <a:cs typeface="Proxima Nova"/>
                <a:sym typeface="Proxima Nova"/>
              </a:rPr>
              <a:t>© Copyright 2017 Pivotal Software, Inc. All rights Reserved.</a:t>
            </a:r>
            <a:endParaRPr sz="600">
              <a:solidFill>
                <a:srgbClr val="00253E"/>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platform is always evolving</a:t>
            </a:r>
            <a:endParaRPr/>
          </a:p>
        </p:txBody>
      </p:sp>
      <p:grpSp>
        <p:nvGrpSpPr>
          <p:cNvPr id="634" name="Google Shape;634;p49"/>
          <p:cNvGrpSpPr/>
          <p:nvPr/>
        </p:nvGrpSpPr>
        <p:grpSpPr>
          <a:xfrm>
            <a:off x="2302954" y="1271406"/>
            <a:ext cx="3643152" cy="2832404"/>
            <a:chOff x="4782850" y="3016425"/>
            <a:chExt cx="231850" cy="190250"/>
          </a:xfrm>
        </p:grpSpPr>
        <p:sp>
          <p:nvSpPr>
            <p:cNvPr id="635" name="Google Shape;635;p49"/>
            <p:cNvSpPr/>
            <p:nvPr/>
          </p:nvSpPr>
          <p:spPr>
            <a:xfrm>
              <a:off x="4813325" y="3049850"/>
              <a:ext cx="49325" cy="102350"/>
            </a:xfrm>
            <a:custGeom>
              <a:avLst/>
              <a:gdLst/>
              <a:ahLst/>
              <a:cxnLst/>
              <a:rect l="l" t="t" r="r" b="b"/>
              <a:pathLst>
                <a:path w="1973" h="4094" extrusionOk="0">
                  <a:moveTo>
                    <a:pt x="1271" y="0"/>
                  </a:moveTo>
                  <a:cubicBezTo>
                    <a:pt x="486" y="535"/>
                    <a:pt x="1" y="1437"/>
                    <a:pt x="1" y="2456"/>
                  </a:cubicBezTo>
                  <a:cubicBezTo>
                    <a:pt x="1" y="3075"/>
                    <a:pt x="185" y="3626"/>
                    <a:pt x="469" y="4094"/>
                  </a:cubicBezTo>
                  <a:lnTo>
                    <a:pt x="1806" y="4094"/>
                  </a:lnTo>
                  <a:cubicBezTo>
                    <a:pt x="1304" y="3743"/>
                    <a:pt x="970" y="3125"/>
                    <a:pt x="970" y="2456"/>
                  </a:cubicBezTo>
                  <a:cubicBezTo>
                    <a:pt x="970" y="1705"/>
                    <a:pt x="1371" y="1070"/>
                    <a:pt x="1973" y="702"/>
                  </a:cubicBezTo>
                  <a:lnTo>
                    <a:pt x="1271" y="0"/>
                  </a:ln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4782850" y="3016425"/>
              <a:ext cx="181300" cy="170875"/>
            </a:xfrm>
            <a:custGeom>
              <a:avLst/>
              <a:gdLst/>
              <a:ahLst/>
              <a:cxnLst/>
              <a:rect l="l" t="t" r="r" b="b"/>
              <a:pathLst>
                <a:path w="7252" h="6835" extrusionOk="0">
                  <a:moveTo>
                    <a:pt x="4261" y="1"/>
                  </a:moveTo>
                  <a:cubicBezTo>
                    <a:pt x="4261" y="1"/>
                    <a:pt x="4244" y="1"/>
                    <a:pt x="4244" y="17"/>
                  </a:cubicBezTo>
                  <a:lnTo>
                    <a:pt x="3342" y="920"/>
                  </a:lnTo>
                  <a:lnTo>
                    <a:pt x="3008" y="1254"/>
                  </a:lnTo>
                  <a:cubicBezTo>
                    <a:pt x="2991" y="1270"/>
                    <a:pt x="2991" y="1287"/>
                    <a:pt x="3008" y="1321"/>
                  </a:cubicBezTo>
                  <a:lnTo>
                    <a:pt x="3576" y="1872"/>
                  </a:lnTo>
                  <a:lnTo>
                    <a:pt x="4244" y="2540"/>
                  </a:lnTo>
                  <a:lnTo>
                    <a:pt x="4261" y="2574"/>
                  </a:lnTo>
                  <a:cubicBezTo>
                    <a:pt x="4261" y="2574"/>
                    <a:pt x="4278" y="2574"/>
                    <a:pt x="4278" y="2540"/>
                  </a:cubicBezTo>
                  <a:lnTo>
                    <a:pt x="4278" y="1788"/>
                  </a:lnTo>
                  <a:cubicBezTo>
                    <a:pt x="5397" y="1822"/>
                    <a:pt x="6266" y="2707"/>
                    <a:pt x="6266" y="3827"/>
                  </a:cubicBezTo>
                  <a:cubicBezTo>
                    <a:pt x="6266" y="4946"/>
                    <a:pt x="5347" y="5849"/>
                    <a:pt x="4244" y="5849"/>
                  </a:cubicBezTo>
                  <a:lnTo>
                    <a:pt x="0" y="5849"/>
                  </a:lnTo>
                  <a:lnTo>
                    <a:pt x="0" y="6834"/>
                  </a:lnTo>
                  <a:lnTo>
                    <a:pt x="4428" y="6834"/>
                  </a:lnTo>
                  <a:cubicBezTo>
                    <a:pt x="5213" y="6768"/>
                    <a:pt x="5949" y="6417"/>
                    <a:pt x="6450" y="5849"/>
                  </a:cubicBezTo>
                  <a:cubicBezTo>
                    <a:pt x="6951" y="5297"/>
                    <a:pt x="7252" y="4595"/>
                    <a:pt x="7252" y="3827"/>
                  </a:cubicBezTo>
                  <a:cubicBezTo>
                    <a:pt x="7252" y="2156"/>
                    <a:pt x="5932" y="819"/>
                    <a:pt x="4278" y="786"/>
                  </a:cubicBezTo>
                  <a:lnTo>
                    <a:pt x="4278" y="17"/>
                  </a:lnTo>
                  <a:cubicBezTo>
                    <a:pt x="4278" y="1"/>
                    <a:pt x="4278" y="1"/>
                    <a:pt x="4261" y="1"/>
                  </a:cubicBez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4928625" y="3142825"/>
              <a:ext cx="86075" cy="63850"/>
            </a:xfrm>
            <a:custGeom>
              <a:avLst/>
              <a:gdLst/>
              <a:ahLst/>
              <a:cxnLst/>
              <a:rect l="l" t="t" r="r" b="b"/>
              <a:pathLst>
                <a:path w="3443" h="2554" extrusionOk="0">
                  <a:moveTo>
                    <a:pt x="2168" y="1"/>
                  </a:moveTo>
                  <a:cubicBezTo>
                    <a:pt x="2161" y="1"/>
                    <a:pt x="2156" y="13"/>
                    <a:pt x="2156" y="41"/>
                  </a:cubicBezTo>
                  <a:lnTo>
                    <a:pt x="2156" y="793"/>
                  </a:lnTo>
                  <a:lnTo>
                    <a:pt x="1153" y="793"/>
                  </a:lnTo>
                  <a:cubicBezTo>
                    <a:pt x="836" y="1210"/>
                    <a:pt x="452" y="1544"/>
                    <a:pt x="1" y="1778"/>
                  </a:cubicBezTo>
                  <a:lnTo>
                    <a:pt x="2156" y="1778"/>
                  </a:lnTo>
                  <a:lnTo>
                    <a:pt x="2156" y="2530"/>
                  </a:lnTo>
                  <a:cubicBezTo>
                    <a:pt x="2156" y="2542"/>
                    <a:pt x="2164" y="2554"/>
                    <a:pt x="2175" y="2554"/>
                  </a:cubicBezTo>
                  <a:cubicBezTo>
                    <a:pt x="2180" y="2554"/>
                    <a:pt x="2184" y="2552"/>
                    <a:pt x="2189" y="2547"/>
                  </a:cubicBezTo>
                  <a:lnTo>
                    <a:pt x="3426" y="1311"/>
                  </a:lnTo>
                  <a:cubicBezTo>
                    <a:pt x="3443" y="1294"/>
                    <a:pt x="3443" y="1244"/>
                    <a:pt x="3426" y="1244"/>
                  </a:cubicBezTo>
                  <a:lnTo>
                    <a:pt x="2189" y="24"/>
                  </a:lnTo>
                  <a:cubicBezTo>
                    <a:pt x="2182" y="9"/>
                    <a:pt x="2174" y="1"/>
                    <a:pt x="2168" y="1"/>
                  </a:cubicBez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Design the product (</a:t>
            </a:r>
            <a:r>
              <a:rPr lang="en" b="1"/>
              <a:t>your platform</a:t>
            </a:r>
            <a:r>
              <a:rPr lang="en"/>
              <a:t>) around the needs of our customers, rather than seeking to change the user's behaviors around how a product (</a:t>
            </a:r>
            <a:r>
              <a:rPr lang="en" b="1"/>
              <a:t>Pivotal Cloud Foundry</a:t>
            </a:r>
            <a:r>
              <a:rPr lang="en"/>
              <a:t>) works.</a:t>
            </a:r>
            <a:endParaRPr/>
          </a:p>
          <a:p>
            <a:pPr marL="0" lvl="0" indent="0" algn="l" rtl="0">
              <a:spcBef>
                <a:spcPts val="1500"/>
              </a:spcBef>
              <a:spcAft>
                <a:spcPts val="0"/>
              </a:spcAft>
              <a:buClr>
                <a:schemeClr val="folHlink"/>
              </a:buClr>
              <a:buSzPts val="1100"/>
              <a:buFont typeface="Arial"/>
              <a:buNone/>
            </a:pPr>
            <a:endParaRPr/>
          </a:p>
          <a:p>
            <a:pPr marL="0" lvl="0" indent="0" algn="l" rtl="0">
              <a:spcBef>
                <a:spcPts val="1500"/>
              </a:spcBef>
              <a:spcAft>
                <a:spcPts val="1500"/>
              </a:spcAft>
              <a:buNone/>
            </a:pPr>
            <a:endParaRPr/>
          </a:p>
        </p:txBody>
      </p:sp>
      <p:sp>
        <p:nvSpPr>
          <p:cNvPr id="643" name="Google Shape;643;p5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 as a Product</a:t>
            </a:r>
            <a:endParaRPr/>
          </a:p>
        </p:txBody>
      </p:sp>
      <p:pic>
        <p:nvPicPr>
          <p:cNvPr id="644" name="Google Shape;644;p50"/>
          <p:cNvPicPr preferRelativeResize="0"/>
          <p:nvPr/>
        </p:nvPicPr>
        <p:blipFill>
          <a:blip r:embed="rId3">
            <a:alphaModFix/>
          </a:blip>
          <a:stretch>
            <a:fillRect/>
          </a:stretch>
        </p:blipFill>
        <p:spPr>
          <a:xfrm>
            <a:off x="3717900" y="294413"/>
            <a:ext cx="4776849" cy="455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Platform Journey Success</a:t>
            </a:r>
            <a:endParaRPr/>
          </a:p>
        </p:txBody>
      </p:sp>
      <p:cxnSp>
        <p:nvCxnSpPr>
          <p:cNvPr id="650" name="Google Shape;650;p5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51" name="Google Shape;651;p5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52" name="Google Shape;652;p51"/>
          <p:cNvSpPr txBox="1">
            <a:spLocks noGrp="1"/>
          </p:cNvSpPr>
          <p:nvPr>
            <p:ph type="body" idx="2"/>
          </p:nvPr>
        </p:nvSpPr>
        <p:spPr>
          <a:xfrm>
            <a:off x="3131100" y="900400"/>
            <a:ext cx="2871000" cy="376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1800" b="1">
                <a:solidFill>
                  <a:schemeClr val="lt2"/>
                </a:solidFill>
              </a:rPr>
              <a:t>Dedicated Platform Team</a:t>
            </a:r>
            <a:endParaRPr sz="1800" b="1">
              <a:solidFill>
                <a:schemeClr val="lt2"/>
              </a:solidFill>
            </a:endParaRPr>
          </a:p>
          <a:p>
            <a:pPr marL="457200" lvl="0" indent="-304800" algn="l" rtl="0">
              <a:lnSpc>
                <a:spcPct val="100000"/>
              </a:lnSpc>
              <a:spcBef>
                <a:spcPts val="1000"/>
              </a:spcBef>
              <a:spcAft>
                <a:spcPts val="0"/>
              </a:spcAft>
              <a:buClr>
                <a:schemeClr val="dk1"/>
              </a:buClr>
              <a:buSzPts val="1200"/>
              <a:buFont typeface="Proxima Nova"/>
              <a:buChar char="■"/>
            </a:pPr>
            <a:r>
              <a:rPr lang="en" sz="1200"/>
              <a:t>A small, empowered, permanent, and balanced team that develops and operates the platform product</a:t>
            </a:r>
            <a:endParaRPr sz="1200"/>
          </a:p>
          <a:p>
            <a:pPr marL="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Clr>
                <a:schemeClr val="dk1"/>
              </a:buClr>
              <a:buSzPts val="1200"/>
              <a:buFont typeface="Proxima Nova"/>
              <a:buChar char="■"/>
            </a:pPr>
            <a:r>
              <a:rPr lang="en" sz="1200" b="1"/>
              <a:t>Roles:</a:t>
            </a:r>
            <a:r>
              <a:rPr lang="en" sz="1200"/>
              <a:t> </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Product Manager</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Platform Reliability Engineers</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Designer (part-time)</a:t>
            </a:r>
            <a:br>
              <a:rPr lang="en" sz="1200"/>
            </a:br>
            <a:endParaRPr sz="1200"/>
          </a:p>
          <a:p>
            <a:pPr marL="457200" marR="0" lvl="0" indent="-304800" algn="l" rtl="0">
              <a:lnSpc>
                <a:spcPct val="100000"/>
              </a:lnSpc>
              <a:spcBef>
                <a:spcPts val="0"/>
              </a:spcBef>
              <a:spcAft>
                <a:spcPts val="0"/>
              </a:spcAft>
              <a:buClr>
                <a:schemeClr val="dk1"/>
              </a:buClr>
              <a:buSzPts val="1200"/>
              <a:buFont typeface="Proxima Nova"/>
              <a:buChar char="■"/>
            </a:pPr>
            <a:r>
              <a:rPr lang="en" sz="1200" b="1"/>
              <a:t>Functions:</a:t>
            </a:r>
            <a:endParaRPr sz="1200" b="1"/>
          </a:p>
          <a:p>
            <a:pPr marL="914400" lvl="1" indent="-304800" algn="l" rtl="0">
              <a:lnSpc>
                <a:spcPct val="100000"/>
              </a:lnSpc>
              <a:spcBef>
                <a:spcPts val="0"/>
              </a:spcBef>
              <a:spcAft>
                <a:spcPts val="0"/>
              </a:spcAft>
              <a:buClr>
                <a:schemeClr val="dk1"/>
              </a:buClr>
              <a:buSzPts val="1200"/>
              <a:buFont typeface="Proxima Nova"/>
              <a:buChar char="○"/>
            </a:pPr>
            <a:r>
              <a:rPr lang="en" sz="1200"/>
              <a:t>Product Management</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Platform Reliability Engineering</a:t>
            </a:r>
            <a:endParaRPr sz="1200"/>
          </a:p>
          <a:p>
            <a:pPr marL="914400" marR="0" lvl="1" indent="-304800" algn="l" rtl="0">
              <a:lnSpc>
                <a:spcPct val="100000"/>
              </a:lnSpc>
              <a:spcBef>
                <a:spcPts val="0"/>
              </a:spcBef>
              <a:spcAft>
                <a:spcPts val="0"/>
              </a:spcAft>
              <a:buClr>
                <a:schemeClr val="dk1"/>
              </a:buClr>
              <a:buSzPts val="1200"/>
              <a:buFont typeface="Proxima Nova"/>
              <a:buChar char="○"/>
            </a:pPr>
            <a:r>
              <a:rPr lang="en" sz="1200"/>
              <a:t>Platform &amp; Systems Design</a:t>
            </a:r>
            <a:endParaRPr sz="1200"/>
          </a:p>
          <a:p>
            <a:pPr marL="914400" marR="0" lvl="1" indent="-304800" algn="l" rtl="0">
              <a:lnSpc>
                <a:spcPct val="100000"/>
              </a:lnSpc>
              <a:spcBef>
                <a:spcPts val="0"/>
              </a:spcBef>
              <a:spcAft>
                <a:spcPts val="0"/>
              </a:spcAft>
              <a:buClr>
                <a:schemeClr val="dk1"/>
              </a:buClr>
              <a:buSzPts val="1200"/>
              <a:buFont typeface="Proxima Nova"/>
              <a:buChar char="○"/>
            </a:pPr>
            <a:r>
              <a:rPr lang="en" sz="1200"/>
              <a:t>Branding &amp; Marketing</a:t>
            </a:r>
            <a:endParaRPr sz="1200" b="1">
              <a:solidFill>
                <a:schemeClr val="lt2"/>
              </a:solidFill>
            </a:endParaRPr>
          </a:p>
        </p:txBody>
      </p:sp>
      <p:sp>
        <p:nvSpPr>
          <p:cNvPr id="653" name="Google Shape;653;p51"/>
          <p:cNvSpPr txBox="1">
            <a:spLocks noGrp="1"/>
          </p:cNvSpPr>
          <p:nvPr>
            <p:ph type="body" idx="3"/>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Clr>
                <a:schemeClr val="folHlink"/>
              </a:buClr>
              <a:buSzPts val="1100"/>
              <a:buFont typeface="Arial"/>
              <a:buNone/>
            </a:pPr>
            <a:r>
              <a:rPr lang="en" sz="1800" b="1">
                <a:solidFill>
                  <a:schemeClr val="lt2"/>
                </a:solidFill>
              </a:rPr>
              <a:t>Path to Production</a:t>
            </a:r>
            <a:endParaRPr sz="1800" b="1">
              <a:solidFill>
                <a:schemeClr val="lt2"/>
              </a:solidFill>
            </a:endParaRPr>
          </a:p>
          <a:p>
            <a:pPr marL="457200" lvl="0" indent="-304800" algn="l" rtl="0">
              <a:lnSpc>
                <a:spcPct val="110000"/>
              </a:lnSpc>
              <a:spcBef>
                <a:spcPts val="1000"/>
              </a:spcBef>
              <a:spcAft>
                <a:spcPts val="0"/>
              </a:spcAft>
              <a:buClr>
                <a:schemeClr val="dk1"/>
              </a:buClr>
              <a:buSzPts val="1200"/>
              <a:buFont typeface="Proxima Nova"/>
              <a:buChar char="■"/>
            </a:pPr>
            <a:r>
              <a:rPr lang="en" sz="1200"/>
              <a:t>Defined Goal to get to Production</a:t>
            </a:r>
            <a:endParaRPr sz="1200"/>
          </a:p>
          <a:p>
            <a:pPr marL="457200" lvl="0" indent="-304800" algn="l" rtl="0">
              <a:lnSpc>
                <a:spcPct val="110000"/>
              </a:lnSpc>
              <a:spcBef>
                <a:spcPts val="1000"/>
              </a:spcBef>
              <a:spcAft>
                <a:spcPts val="0"/>
              </a:spcAft>
              <a:buClr>
                <a:schemeClr val="folHlink"/>
              </a:buClr>
              <a:buSzPts val="1200"/>
              <a:buFont typeface="Arial"/>
              <a:buChar char="■"/>
            </a:pPr>
            <a:r>
              <a:rPr lang="en" sz="1200"/>
              <a:t>Acknowledgement that Production is a Journey - not binary</a:t>
            </a:r>
            <a:endParaRPr sz="1200"/>
          </a:p>
          <a:p>
            <a:pPr marL="457200" lvl="0" indent="-304800" algn="l" rtl="0">
              <a:lnSpc>
                <a:spcPct val="110000"/>
              </a:lnSpc>
              <a:spcBef>
                <a:spcPts val="1000"/>
              </a:spcBef>
              <a:spcAft>
                <a:spcPts val="0"/>
              </a:spcAft>
              <a:buClr>
                <a:schemeClr val="dk1"/>
              </a:buClr>
              <a:buSzPts val="1200"/>
              <a:buFont typeface="Proxima Nova"/>
              <a:buChar char="■"/>
            </a:pPr>
            <a:r>
              <a:rPr lang="en" sz="1200"/>
              <a:t>Identification of all parties involved in Production </a:t>
            </a:r>
            <a:endParaRPr sz="1200"/>
          </a:p>
          <a:p>
            <a:pPr marL="457200" lvl="0" indent="-304800" algn="l" rtl="0">
              <a:spcBef>
                <a:spcPts val="1000"/>
              </a:spcBef>
              <a:spcAft>
                <a:spcPts val="0"/>
              </a:spcAft>
              <a:buClr>
                <a:schemeClr val="dk1"/>
              </a:buClr>
              <a:buSzPts val="1200"/>
              <a:buFont typeface="Proxima Nova"/>
              <a:buChar char="■"/>
            </a:pPr>
            <a:r>
              <a:rPr lang="en" sz="1200"/>
              <a:t>Continuous Integration and Continuous Delivery pipelines</a:t>
            </a:r>
            <a:endParaRPr sz="1200"/>
          </a:p>
          <a:p>
            <a:pPr marL="457200" lvl="0" indent="-304800" algn="l" rtl="0">
              <a:lnSpc>
                <a:spcPct val="110000"/>
              </a:lnSpc>
              <a:spcBef>
                <a:spcPts val="1000"/>
              </a:spcBef>
              <a:spcAft>
                <a:spcPts val="1000"/>
              </a:spcAft>
              <a:buClr>
                <a:schemeClr val="dk1"/>
              </a:buClr>
              <a:buSzPts val="1200"/>
              <a:buFont typeface="Proxima Nova"/>
              <a:buChar char="■"/>
            </a:pPr>
            <a:r>
              <a:rPr lang="en" sz="1200"/>
              <a:t>Tools &amp; automation used for application operations</a:t>
            </a:r>
            <a:endParaRPr sz="1200"/>
          </a:p>
        </p:txBody>
      </p:sp>
      <p:sp>
        <p:nvSpPr>
          <p:cNvPr id="654" name="Google Shape;654;p51"/>
          <p:cNvSpPr txBox="1">
            <a:spLocks noGrp="1"/>
          </p:cNvSpPr>
          <p:nvPr>
            <p:ph type="body" idx="1"/>
          </p:nvPr>
        </p:nvSpPr>
        <p:spPr>
          <a:xfrm>
            <a:off x="192475" y="900400"/>
            <a:ext cx="2729400" cy="376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1800" b="1">
                <a:solidFill>
                  <a:schemeClr val="lt2"/>
                </a:solidFill>
              </a:rPr>
              <a:t>Platform as a Product</a:t>
            </a:r>
            <a:endParaRPr sz="1800" b="1">
              <a:solidFill>
                <a:schemeClr val="lt2"/>
              </a:solidFill>
            </a:endParaRPr>
          </a:p>
          <a:p>
            <a:pPr marL="457200" lvl="0" indent="-304800" algn="l" rtl="0">
              <a:spcBef>
                <a:spcPts val="1000"/>
              </a:spcBef>
              <a:spcAft>
                <a:spcPts val="0"/>
              </a:spcAft>
              <a:buClr>
                <a:schemeClr val="dk1"/>
              </a:buClr>
              <a:buSzPts val="1200"/>
              <a:buFont typeface="Proxima Nova"/>
              <a:buChar char="■"/>
            </a:pPr>
            <a:r>
              <a:rPr lang="en" sz="1200"/>
              <a:t>The Platform and its ecosystem is a Product</a:t>
            </a:r>
            <a:endParaRPr sz="1200"/>
          </a:p>
          <a:p>
            <a:pPr marL="457200" lvl="0" indent="-304800" algn="l" rtl="0">
              <a:spcBef>
                <a:spcPts val="1000"/>
              </a:spcBef>
              <a:spcAft>
                <a:spcPts val="0"/>
              </a:spcAft>
              <a:buClr>
                <a:schemeClr val="dk1"/>
              </a:buClr>
              <a:buSzPts val="1200"/>
              <a:buFont typeface="Proxima Nova"/>
              <a:buChar char="■"/>
            </a:pPr>
            <a:r>
              <a:rPr lang="en" sz="1200"/>
              <a:t>Cloud Native &amp; Lean Methodologies to achieve Platform as a Product</a:t>
            </a:r>
            <a:endParaRPr sz="1200"/>
          </a:p>
          <a:p>
            <a:pPr marL="457200" lvl="0" indent="-304800" algn="l" rtl="0">
              <a:spcBef>
                <a:spcPts val="1000"/>
              </a:spcBef>
              <a:spcAft>
                <a:spcPts val="0"/>
              </a:spcAft>
              <a:buClr>
                <a:schemeClr val="dk1"/>
              </a:buClr>
              <a:buSzPts val="1200"/>
              <a:buFont typeface="Proxima Nova"/>
              <a:buChar char="■"/>
            </a:pPr>
            <a:r>
              <a:rPr lang="en" sz="1200"/>
              <a:t>Products are never ‘done’</a:t>
            </a:r>
            <a:br>
              <a:rPr lang="en" sz="1200"/>
            </a:br>
            <a:r>
              <a:rPr lang="en" sz="1200"/>
              <a:t>Platform as a Product is ever evolving to meet user needs</a:t>
            </a:r>
            <a:endParaRPr sz="1200"/>
          </a:p>
          <a:p>
            <a:pPr marL="457200" lvl="0" indent="-304800" algn="l" rtl="0">
              <a:spcBef>
                <a:spcPts val="1000"/>
              </a:spcBef>
              <a:spcAft>
                <a:spcPts val="1000"/>
              </a:spcAft>
              <a:buClr>
                <a:schemeClr val="dk1"/>
              </a:buClr>
              <a:buSzPts val="1200"/>
              <a:buFont typeface="Proxima Nova"/>
              <a:buChar char="■"/>
            </a:pPr>
            <a:r>
              <a:rPr lang="en" sz="1200"/>
              <a:t>Branding and Marketing</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5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660" name="Google Shape;660;p52"/>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661" name="Google Shape;661;p5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2"/>
          <p:cNvSpPr txBox="1"/>
          <p:nvPr/>
        </p:nvSpPr>
        <p:spPr>
          <a:xfrm>
            <a:off x="229650" y="1376850"/>
            <a:ext cx="86847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200" b="1">
                <a:solidFill>
                  <a:srgbClr val="FFFFFF"/>
                </a:solidFill>
                <a:latin typeface="Proxima Nova"/>
                <a:ea typeface="Proxima Nova"/>
                <a:cs typeface="Proxima Nova"/>
                <a:sym typeface="Proxima Nova"/>
              </a:rPr>
              <a:t>Building a Product</a:t>
            </a:r>
            <a:endParaRPr sz="3200" b="1">
              <a:solidFill>
                <a:srgbClr val="FFFFFF"/>
              </a:solidFill>
              <a:latin typeface="Proxima Nova"/>
              <a:ea typeface="Proxima Nova"/>
              <a:cs typeface="Proxima Nova"/>
              <a:sym typeface="Proxima Nova"/>
            </a:endParaRPr>
          </a:p>
        </p:txBody>
      </p:sp>
      <p:grpSp>
        <p:nvGrpSpPr>
          <p:cNvPr id="663" name="Google Shape;663;p52"/>
          <p:cNvGrpSpPr/>
          <p:nvPr/>
        </p:nvGrpSpPr>
        <p:grpSpPr>
          <a:xfrm>
            <a:off x="3669300" y="1711460"/>
            <a:ext cx="1805400" cy="536386"/>
            <a:chOff x="3233750" y="1711500"/>
            <a:chExt cx="1805400" cy="589500"/>
          </a:xfrm>
        </p:grpSpPr>
        <p:cxnSp>
          <p:nvCxnSpPr>
            <p:cNvPr id="664" name="Google Shape;664;p5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665" name="Google Shape;665;p5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666" name="Google Shape;666;p5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667" name="Google Shape;667;p52"/>
          <p:cNvGrpSpPr/>
          <p:nvPr/>
        </p:nvGrpSpPr>
        <p:grpSpPr>
          <a:xfrm>
            <a:off x="3669300" y="3019105"/>
            <a:ext cx="1805400" cy="536386"/>
            <a:chOff x="3233750" y="2966075"/>
            <a:chExt cx="1805400" cy="589500"/>
          </a:xfrm>
        </p:grpSpPr>
        <p:cxnSp>
          <p:nvCxnSpPr>
            <p:cNvPr id="668" name="Google Shape;668;p5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669" name="Google Shape;669;p5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670" name="Google Shape;670;p5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671" name="Google Shape;671;p52"/>
          <p:cNvGrpSpPr/>
          <p:nvPr/>
        </p:nvGrpSpPr>
        <p:grpSpPr>
          <a:xfrm>
            <a:off x="287525" y="4854556"/>
            <a:ext cx="634914" cy="148716"/>
            <a:chOff x="1841475" y="2392725"/>
            <a:chExt cx="3928925" cy="920275"/>
          </a:xfrm>
        </p:grpSpPr>
        <p:sp>
          <p:nvSpPr>
            <p:cNvPr id="672" name="Google Shape;672;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83"/>
        <p:cNvGrpSpPr/>
        <p:nvPr/>
      </p:nvGrpSpPr>
      <p:grpSpPr>
        <a:xfrm>
          <a:off x="0" y="0"/>
          <a:ext cx="0" cy="0"/>
          <a:chOff x="0" y="0"/>
          <a:chExt cx="0" cy="0"/>
        </a:xfrm>
      </p:grpSpPr>
      <p:sp>
        <p:nvSpPr>
          <p:cNvPr id="684" name="Google Shape;684;p53"/>
          <p:cNvSpPr/>
          <p:nvPr/>
        </p:nvSpPr>
        <p:spPr>
          <a:xfrm>
            <a:off x="6077400"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83775"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problems we hear from clients...</a:t>
            </a:r>
            <a:endParaRPr/>
          </a:p>
        </p:txBody>
      </p:sp>
      <p:grpSp>
        <p:nvGrpSpPr>
          <p:cNvPr id="687" name="Google Shape;687;p53"/>
          <p:cNvGrpSpPr/>
          <p:nvPr/>
        </p:nvGrpSpPr>
        <p:grpSpPr>
          <a:xfrm>
            <a:off x="3182363" y="1181100"/>
            <a:ext cx="2780100" cy="2726400"/>
            <a:chOff x="3182363" y="1181100"/>
            <a:chExt cx="2780100" cy="2726400"/>
          </a:xfrm>
        </p:grpSpPr>
        <p:sp>
          <p:nvSpPr>
            <p:cNvPr id="688" name="Google Shape;688;p53"/>
            <p:cNvSpPr/>
            <p:nvPr/>
          </p:nvSpPr>
          <p:spPr>
            <a:xfrm>
              <a:off x="3182363"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txBox="1"/>
            <p:nvPr/>
          </p:nvSpPr>
          <p:spPr>
            <a:xfrm>
              <a:off x="3299613"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built something for our customers but it doesn’t meet their needs. </a:t>
              </a:r>
              <a:r>
                <a:rPr lang="en" sz="1700" b="1">
                  <a:solidFill>
                    <a:schemeClr val="dk1"/>
                  </a:solidFill>
                  <a:latin typeface="Proxima Nova"/>
                  <a:ea typeface="Proxima Nova"/>
                  <a:cs typeface="Proxima Nova"/>
                  <a:sym typeface="Proxima Nova"/>
                </a:rPr>
                <a:t>Users aren’t adopting our product”</a:t>
              </a:r>
              <a:endParaRPr sz="17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0" name="Google Shape;690;p53"/>
            <p:cNvSpPr/>
            <p:nvPr/>
          </p:nvSpPr>
          <p:spPr>
            <a:xfrm>
              <a:off x="5403048"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grpSp>
        <p:nvGrpSpPr>
          <p:cNvPr id="691" name="Google Shape;691;p53"/>
          <p:cNvGrpSpPr/>
          <p:nvPr/>
        </p:nvGrpSpPr>
        <p:grpSpPr>
          <a:xfrm>
            <a:off x="6077375" y="1181100"/>
            <a:ext cx="2780100" cy="2726400"/>
            <a:chOff x="6077375" y="1181100"/>
            <a:chExt cx="2780100" cy="2726400"/>
          </a:xfrm>
        </p:grpSpPr>
        <p:sp>
          <p:nvSpPr>
            <p:cNvPr id="692" name="Google Shape;692;p53"/>
            <p:cNvSpPr/>
            <p:nvPr/>
          </p:nvSpPr>
          <p:spPr>
            <a:xfrm>
              <a:off x="6077375"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txBox="1"/>
            <p:nvPr/>
          </p:nvSpPr>
          <p:spPr>
            <a:xfrm>
              <a:off x="6194625"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handed off the requirements to IT, </a:t>
              </a:r>
              <a:br>
                <a:rPr lang="en" sz="1700">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but then 6 months later we got a </a:t>
              </a:r>
              <a:r>
                <a:rPr lang="en" sz="1700" b="1">
                  <a:solidFill>
                    <a:schemeClr val="dk1"/>
                  </a:solidFill>
                  <a:latin typeface="Proxima Nova"/>
                  <a:ea typeface="Proxima Nova"/>
                  <a:cs typeface="Proxima Nova"/>
                  <a:sym typeface="Proxima Nova"/>
                </a:rPr>
                <a:t>product that didn’t meet our expectations.”</a:t>
              </a:r>
              <a:endParaRPr sz="17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4" name="Google Shape;694;p53"/>
            <p:cNvSpPr/>
            <p:nvPr/>
          </p:nvSpPr>
          <p:spPr>
            <a:xfrm>
              <a:off x="8340699"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grpSp>
        <p:nvGrpSpPr>
          <p:cNvPr id="695" name="Google Shape;695;p53"/>
          <p:cNvGrpSpPr/>
          <p:nvPr/>
        </p:nvGrpSpPr>
        <p:grpSpPr>
          <a:xfrm>
            <a:off x="287350" y="1181100"/>
            <a:ext cx="2780100" cy="2726400"/>
            <a:chOff x="287350" y="1181100"/>
            <a:chExt cx="2780100" cy="2726400"/>
          </a:xfrm>
        </p:grpSpPr>
        <p:sp>
          <p:nvSpPr>
            <p:cNvPr id="696" name="Google Shape;696;p53"/>
            <p:cNvSpPr/>
            <p:nvPr/>
          </p:nvSpPr>
          <p:spPr>
            <a:xfrm>
              <a:off x="287350"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txBox="1"/>
            <p:nvPr/>
          </p:nvSpPr>
          <p:spPr>
            <a:xfrm>
              <a:off x="404600"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b="1">
                  <a:solidFill>
                    <a:schemeClr val="dk1"/>
                  </a:solidFill>
                  <a:latin typeface="Proxima Nova"/>
                  <a:ea typeface="Proxima Nova"/>
                  <a:cs typeface="Proxima Nova"/>
                  <a:sym typeface="Proxima Nova"/>
                </a:rPr>
                <a:t>“It takes forever to </a:t>
              </a:r>
              <a:br>
                <a:rPr lang="en" sz="1700" b="1">
                  <a:solidFill>
                    <a:schemeClr val="dk1"/>
                  </a:solidFill>
                  <a:latin typeface="Proxima Nova"/>
                  <a:ea typeface="Proxima Nova"/>
                  <a:cs typeface="Proxima Nova"/>
                  <a:sym typeface="Proxima Nova"/>
                </a:rPr>
              </a:br>
              <a:r>
                <a:rPr lang="en" sz="1700" b="1">
                  <a:solidFill>
                    <a:schemeClr val="dk1"/>
                  </a:solidFill>
                  <a:latin typeface="Proxima Nova"/>
                  <a:ea typeface="Proxima Nova"/>
                  <a:cs typeface="Proxima Nova"/>
                  <a:sym typeface="Proxima Nova"/>
                </a:rPr>
                <a:t>release new features. </a:t>
              </a:r>
              <a:br>
                <a:rPr lang="en" sz="1700" b="1">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We see opportunities to sell to new customers, but we </a:t>
              </a:r>
              <a:r>
                <a:rPr lang="en" sz="1700" b="1">
                  <a:solidFill>
                    <a:schemeClr val="dk1"/>
                  </a:solidFill>
                  <a:latin typeface="Proxima Nova"/>
                  <a:ea typeface="Proxima Nova"/>
                  <a:cs typeface="Proxima Nova"/>
                  <a:sym typeface="Proxima Nova"/>
                </a:rPr>
                <a:t>can’t respond </a:t>
              </a:r>
              <a:br>
                <a:rPr lang="en" sz="1700" b="1">
                  <a:solidFill>
                    <a:schemeClr val="dk1"/>
                  </a:solidFill>
                  <a:latin typeface="Proxima Nova"/>
                  <a:ea typeface="Proxima Nova"/>
                  <a:cs typeface="Proxima Nova"/>
                  <a:sym typeface="Proxima Nova"/>
                </a:rPr>
              </a:br>
              <a:r>
                <a:rPr lang="en" sz="1700" b="1">
                  <a:solidFill>
                    <a:schemeClr val="dk1"/>
                  </a:solidFill>
                  <a:latin typeface="Proxima Nova"/>
                  <a:ea typeface="Proxima Nova"/>
                  <a:cs typeface="Proxima Nova"/>
                  <a:sym typeface="Proxima Nova"/>
                </a:rPr>
                <a:t>to change</a:t>
              </a:r>
              <a:r>
                <a:rPr lang="en" sz="1700">
                  <a:solidFill>
                    <a:schemeClr val="dk1"/>
                  </a:solidFill>
                  <a:latin typeface="Proxima Nova"/>
                  <a:ea typeface="Proxima Nova"/>
                  <a:cs typeface="Proxima Nova"/>
                  <a:sym typeface="Proxima Nova"/>
                </a:rPr>
                <a:t> fast enough.”</a:t>
              </a:r>
              <a:endParaRPr sz="17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8" name="Google Shape;698;p53"/>
            <p:cNvSpPr/>
            <p:nvPr/>
          </p:nvSpPr>
          <p:spPr>
            <a:xfrm>
              <a:off x="2512829"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fade">
                                      <p:cBhvr>
                                        <p:cTn id="7" dur="1000"/>
                                        <p:tgtEl>
                                          <p:spTgt spid="6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7"/>
                                        </p:tgtEl>
                                        <p:attrNameLst>
                                          <p:attrName>style.visibility</p:attrName>
                                        </p:attrNameLst>
                                      </p:cBhvr>
                                      <p:to>
                                        <p:strVal val="visible"/>
                                      </p:to>
                                    </p:set>
                                    <p:animEffect transition="in" filter="fade">
                                      <p:cBhvr>
                                        <p:cTn id="12" dur="1000"/>
                                        <p:tgtEl>
                                          <p:spTgt spid="6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1"/>
                                        </p:tgtEl>
                                        <p:attrNameLst>
                                          <p:attrName>style.visibility</p:attrName>
                                        </p:attrNameLst>
                                      </p:cBhvr>
                                      <p:to>
                                        <p:strVal val="visible"/>
                                      </p:to>
                                    </p:set>
                                    <p:animEffect transition="in" filter="fade">
                                      <p:cBhvr>
                                        <p:cTn id="17" dur="10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pSp>
        <p:nvGrpSpPr>
          <p:cNvPr id="703" name="Google Shape;703;p54"/>
          <p:cNvGrpSpPr/>
          <p:nvPr/>
        </p:nvGrpSpPr>
        <p:grpSpPr>
          <a:xfrm>
            <a:off x="4371929" y="2347188"/>
            <a:ext cx="1959046" cy="1959038"/>
            <a:chOff x="4448129" y="2423388"/>
            <a:chExt cx="1959046" cy="1959038"/>
          </a:xfrm>
        </p:grpSpPr>
        <p:sp>
          <p:nvSpPr>
            <p:cNvPr id="704" name="Google Shape;704;p54"/>
            <p:cNvSpPr/>
            <p:nvPr/>
          </p:nvSpPr>
          <p:spPr>
            <a:xfrm>
              <a:off x="4448129" y="2423388"/>
              <a:ext cx="1959000" cy="1959000"/>
            </a:xfrm>
            <a:prstGeom prst="ellipse">
              <a:avLst/>
            </a:prstGeom>
            <a:solidFill>
              <a:srgbClr val="1FA1FF">
                <a:alpha val="3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txBox="1"/>
            <p:nvPr/>
          </p:nvSpPr>
          <p:spPr>
            <a:xfrm>
              <a:off x="4448175" y="2423425"/>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accent2"/>
                  </a:solidFill>
                  <a:latin typeface="Proxima Nova Semibold"/>
                  <a:ea typeface="Proxima Nova Semibold"/>
                  <a:cs typeface="Proxima Nova Semibold"/>
                  <a:sym typeface="Proxima Nova Semibold"/>
                </a:rPr>
              </a:br>
              <a:r>
                <a:rPr lang="en">
                  <a:solidFill>
                    <a:schemeClr val="accent2"/>
                  </a:solidFill>
                  <a:latin typeface="Proxima Nova Semibold"/>
                  <a:ea typeface="Proxima Nova Semibold"/>
                  <a:cs typeface="Proxima Nova Semibold"/>
                  <a:sym typeface="Proxima Nova Semibold"/>
                </a:rPr>
                <a:t>Product </a:t>
              </a:r>
              <a:endParaRPr>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a:solidFill>
                    <a:schemeClr val="accent2"/>
                  </a:solidFill>
                  <a:latin typeface="Proxima Nova Semibold"/>
                  <a:ea typeface="Proxima Nova Semibold"/>
                  <a:cs typeface="Proxima Nova Semibold"/>
                  <a:sym typeface="Proxima Nova Semibold"/>
                </a:rPr>
                <a:t>Management</a:t>
              </a:r>
              <a:endParaRPr>
                <a:solidFill>
                  <a:schemeClr val="accent2"/>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Will this help the business?</a:t>
              </a:r>
              <a:endParaRPr>
                <a:solidFill>
                  <a:schemeClr val="accent2"/>
                </a:solidFill>
                <a:latin typeface="Proxima Nova Semibold"/>
                <a:ea typeface="Proxima Nova Semibold"/>
                <a:cs typeface="Proxima Nova Semibold"/>
                <a:sym typeface="Proxima Nova Semibold"/>
              </a:endParaRPr>
            </a:p>
          </p:txBody>
        </p:sp>
      </p:grpSp>
      <p:sp>
        <p:nvSpPr>
          <p:cNvPr id="706" name="Google Shape;706;p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 Balanced Product + Balanced Teams</a:t>
            </a:r>
            <a:endParaRPr/>
          </a:p>
        </p:txBody>
      </p:sp>
      <p:sp>
        <p:nvSpPr>
          <p:cNvPr id="707" name="Google Shape;707;p54"/>
          <p:cNvSpPr txBox="1"/>
          <p:nvPr/>
        </p:nvSpPr>
        <p:spPr>
          <a:xfrm>
            <a:off x="6682625" y="1828991"/>
            <a:ext cx="2173200" cy="11451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folHlink"/>
              </a:buClr>
              <a:buSzPts val="1100"/>
              <a:buFont typeface="Arial"/>
              <a:buNone/>
            </a:pPr>
            <a:r>
              <a:rPr lang="en">
                <a:solidFill>
                  <a:schemeClr val="lt2"/>
                </a:solidFill>
                <a:latin typeface="Proxima Nova Semibold"/>
                <a:ea typeface="Proxima Nova Semibold"/>
                <a:cs typeface="Proxima Nova Semibold"/>
                <a:sym typeface="Proxima Nova Semibold"/>
              </a:rPr>
              <a:t>Desirable</a:t>
            </a:r>
            <a:endParaRPr sz="1100">
              <a:solidFill>
                <a:schemeClr val="lt2"/>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1000">
                <a:solidFill>
                  <a:schemeClr val="lt2"/>
                </a:solidFill>
                <a:latin typeface="Proxima Nova"/>
                <a:ea typeface="Proxima Nova"/>
                <a:cs typeface="Proxima Nova"/>
                <a:sym typeface="Proxima Nova"/>
              </a:rPr>
              <a:t>“What pains exist today for the user? How might we solve those pains? Are they able to use the system effectively? Will they adopt this product? Is their path to production optimal?</a:t>
            </a:r>
            <a:endParaRPr sz="1000">
              <a:solidFill>
                <a:schemeClr val="lt2"/>
              </a:solidFill>
              <a:latin typeface="Proxima Nova"/>
              <a:ea typeface="Proxima Nova"/>
              <a:cs typeface="Proxima Nova"/>
              <a:sym typeface="Proxima Nova"/>
            </a:endParaRPr>
          </a:p>
        </p:txBody>
      </p:sp>
      <p:sp>
        <p:nvSpPr>
          <p:cNvPr id="708" name="Google Shape;708;p54"/>
          <p:cNvSpPr txBox="1"/>
          <p:nvPr/>
        </p:nvSpPr>
        <p:spPr>
          <a:xfrm>
            <a:off x="6606300" y="3125377"/>
            <a:ext cx="2173200" cy="1462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a:solidFill>
                  <a:schemeClr val="accent2"/>
                </a:solidFill>
                <a:latin typeface="Proxima Nova Semibold"/>
                <a:ea typeface="Proxima Nova Semibold"/>
                <a:cs typeface="Proxima Nova Semibold"/>
                <a:sym typeface="Proxima Nova Semibold"/>
              </a:rPr>
              <a:t>Viable</a:t>
            </a:r>
            <a:endParaRPr>
              <a:solidFill>
                <a:schemeClr val="accent2"/>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folHlink"/>
              </a:buClr>
              <a:buSzPts val="1100"/>
              <a:buFont typeface="Arial"/>
              <a:buNone/>
            </a:pPr>
            <a:r>
              <a:rPr lang="en" sz="1000">
                <a:solidFill>
                  <a:schemeClr val="accent2"/>
                </a:solidFill>
                <a:latin typeface="Proxima Nova"/>
                <a:ea typeface="Proxima Nova"/>
                <a:cs typeface="Proxima Nova"/>
                <a:sym typeface="Proxima Nova"/>
              </a:rPr>
              <a:t>“By solving these specific user problems with these specific solutions, are we creating valuable business outcomes? How might we measure those outcomes?</a:t>
            </a:r>
            <a:endParaRPr sz="1000">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a:solidFill>
                <a:schemeClr val="accent2"/>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a:solidFill>
                <a:schemeClr val="accent2"/>
              </a:solidFill>
              <a:latin typeface="Proxima Nova Semibold"/>
              <a:ea typeface="Proxima Nova Semibold"/>
              <a:cs typeface="Proxima Nova Semibold"/>
              <a:sym typeface="Proxima Nova Semibold"/>
            </a:endParaRPr>
          </a:p>
        </p:txBody>
      </p:sp>
      <p:sp>
        <p:nvSpPr>
          <p:cNvPr id="709" name="Google Shape;709;p54"/>
          <p:cNvSpPr txBox="1"/>
          <p:nvPr/>
        </p:nvSpPr>
        <p:spPr>
          <a:xfrm>
            <a:off x="270350" y="3114925"/>
            <a:ext cx="2142000" cy="1719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a:solidFill>
                  <a:srgbClr val="2E2C91"/>
                </a:solidFill>
                <a:latin typeface="Proxima Nova Semibold"/>
                <a:ea typeface="Proxima Nova Semibold"/>
                <a:cs typeface="Proxima Nova Semibold"/>
                <a:sym typeface="Proxima Nova Semibold"/>
              </a:rPr>
              <a:t>Feasible</a:t>
            </a:r>
            <a:endParaRPr>
              <a:solidFill>
                <a:srgbClr val="2E2C91"/>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folHlink"/>
              </a:buClr>
              <a:buSzPts val="1100"/>
              <a:buFont typeface="Arial"/>
              <a:buNone/>
            </a:pPr>
            <a:r>
              <a:rPr lang="en" sz="1000">
                <a:solidFill>
                  <a:srgbClr val="2E2C91"/>
                </a:solidFill>
                <a:latin typeface="Proxima Nova"/>
                <a:ea typeface="Proxima Nova"/>
                <a:cs typeface="Proxima Nova"/>
                <a:sym typeface="Proxima Nova"/>
              </a:rPr>
              <a:t>“What are the technical complexities necessary to satisfy the project and product goals best? How can we build a system that will respond well to change?</a:t>
            </a:r>
            <a:br>
              <a:rPr lang="en" sz="1100">
                <a:solidFill>
                  <a:srgbClr val="2E2C91"/>
                </a:solidFill>
                <a:latin typeface="Proxima Nova"/>
                <a:ea typeface="Proxima Nova"/>
                <a:cs typeface="Proxima Nova"/>
                <a:sym typeface="Proxima Nova"/>
              </a:rPr>
            </a:br>
            <a:endParaRPr sz="1100">
              <a:solidFill>
                <a:srgbClr val="2E2C91"/>
              </a:solidFill>
              <a:latin typeface="Proxima Nova"/>
              <a:ea typeface="Proxima Nova"/>
              <a:cs typeface="Proxima Nova"/>
              <a:sym typeface="Proxima Nova"/>
            </a:endParaRPr>
          </a:p>
          <a:p>
            <a:pPr marL="0" lvl="0" indent="0" algn="l" rtl="0">
              <a:spcBef>
                <a:spcPts val="0"/>
              </a:spcBef>
              <a:spcAft>
                <a:spcPts val="0"/>
              </a:spcAft>
              <a:buNone/>
            </a:pPr>
            <a:endParaRPr>
              <a:solidFill>
                <a:srgbClr val="2E2C91"/>
              </a:solidFill>
              <a:latin typeface="Proxima Nova"/>
              <a:ea typeface="Proxima Nova"/>
              <a:cs typeface="Proxima Nova"/>
              <a:sym typeface="Proxima Nova"/>
            </a:endParaRPr>
          </a:p>
        </p:txBody>
      </p:sp>
      <p:cxnSp>
        <p:nvCxnSpPr>
          <p:cNvPr id="710" name="Google Shape;710;p54"/>
          <p:cNvCxnSpPr/>
          <p:nvPr/>
        </p:nvCxnSpPr>
        <p:spPr>
          <a:xfrm>
            <a:off x="5554255" y="2036525"/>
            <a:ext cx="1127400" cy="0"/>
          </a:xfrm>
          <a:prstGeom prst="straightConnector1">
            <a:avLst/>
          </a:prstGeom>
          <a:noFill/>
          <a:ln w="9525" cap="flat" cmpd="sng">
            <a:solidFill>
              <a:srgbClr val="1AB9A5"/>
            </a:solidFill>
            <a:prstDash val="solid"/>
            <a:round/>
            <a:headEnd type="none" w="med" len="med"/>
            <a:tailEnd type="oval" w="med" len="med"/>
          </a:ln>
        </p:spPr>
      </p:cxnSp>
      <p:cxnSp>
        <p:nvCxnSpPr>
          <p:cNvPr id="711" name="Google Shape;711;p54"/>
          <p:cNvCxnSpPr/>
          <p:nvPr/>
        </p:nvCxnSpPr>
        <p:spPr>
          <a:xfrm>
            <a:off x="6327725" y="3333863"/>
            <a:ext cx="285300" cy="0"/>
          </a:xfrm>
          <a:prstGeom prst="straightConnector1">
            <a:avLst/>
          </a:prstGeom>
          <a:noFill/>
          <a:ln w="9525" cap="flat" cmpd="sng">
            <a:solidFill>
              <a:schemeClr val="accent2"/>
            </a:solidFill>
            <a:prstDash val="solid"/>
            <a:round/>
            <a:headEnd type="none" w="med" len="med"/>
            <a:tailEnd type="oval" w="med" len="med"/>
          </a:ln>
        </p:spPr>
      </p:cxnSp>
      <p:cxnSp>
        <p:nvCxnSpPr>
          <p:cNvPr id="712" name="Google Shape;712;p54"/>
          <p:cNvCxnSpPr/>
          <p:nvPr/>
        </p:nvCxnSpPr>
        <p:spPr>
          <a:xfrm rot="10800000">
            <a:off x="1147125" y="3332963"/>
            <a:ext cx="1670400" cy="0"/>
          </a:xfrm>
          <a:prstGeom prst="straightConnector1">
            <a:avLst/>
          </a:prstGeom>
          <a:noFill/>
          <a:ln w="9525" cap="flat" cmpd="sng">
            <a:solidFill>
              <a:srgbClr val="2E2C91"/>
            </a:solidFill>
            <a:prstDash val="solid"/>
            <a:round/>
            <a:headEnd type="none" w="med" len="med"/>
            <a:tailEnd type="oval" w="med" len="med"/>
          </a:ln>
        </p:spPr>
      </p:cxnSp>
      <p:grpSp>
        <p:nvGrpSpPr>
          <p:cNvPr id="713" name="Google Shape;713;p54"/>
          <p:cNvGrpSpPr/>
          <p:nvPr/>
        </p:nvGrpSpPr>
        <p:grpSpPr>
          <a:xfrm>
            <a:off x="3592498" y="1043075"/>
            <a:ext cx="1959002" cy="1959001"/>
            <a:chOff x="3592498" y="966875"/>
            <a:chExt cx="1959002" cy="1959001"/>
          </a:xfrm>
        </p:grpSpPr>
        <p:sp>
          <p:nvSpPr>
            <p:cNvPr id="714" name="Google Shape;714;p54"/>
            <p:cNvSpPr/>
            <p:nvPr/>
          </p:nvSpPr>
          <p:spPr>
            <a:xfrm>
              <a:off x="3592498" y="966876"/>
              <a:ext cx="1959000" cy="19590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5" name="Google Shape;715;p54"/>
            <p:cNvSpPr txBox="1"/>
            <p:nvPr/>
          </p:nvSpPr>
          <p:spPr>
            <a:xfrm>
              <a:off x="3592500" y="966875"/>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Semibold"/>
                  <a:ea typeface="Proxima Nova Semibold"/>
                  <a:cs typeface="Proxima Nova Semibold"/>
                  <a:sym typeface="Proxima Nova Semibold"/>
                </a:rPr>
                <a:t>Design</a:t>
              </a:r>
              <a:endParaRPr>
                <a:solidFill>
                  <a:schemeClr val="lt2"/>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Will users like this? Can they get to production?</a:t>
              </a:r>
              <a:br>
                <a:rPr lang="en" sz="1200">
                  <a:solidFill>
                    <a:schemeClr val="dk1"/>
                  </a:solidFill>
                  <a:latin typeface="Proxima Nova"/>
                  <a:ea typeface="Proxima Nova"/>
                  <a:cs typeface="Proxima Nova"/>
                  <a:sym typeface="Proxima Nova"/>
                </a:rPr>
              </a:br>
              <a:endParaRPr>
                <a:solidFill>
                  <a:schemeClr val="lt2"/>
                </a:solidFill>
                <a:latin typeface="Proxima Nova Semibold"/>
                <a:ea typeface="Proxima Nova Semibold"/>
                <a:cs typeface="Proxima Nova Semibold"/>
                <a:sym typeface="Proxima Nova Semibold"/>
              </a:endParaRPr>
            </a:p>
          </p:txBody>
        </p:sp>
      </p:grpSp>
      <p:grpSp>
        <p:nvGrpSpPr>
          <p:cNvPr id="716" name="Google Shape;716;p54"/>
          <p:cNvGrpSpPr/>
          <p:nvPr/>
        </p:nvGrpSpPr>
        <p:grpSpPr>
          <a:xfrm>
            <a:off x="2817380" y="2347188"/>
            <a:ext cx="1959145" cy="1959047"/>
            <a:chOff x="2741180" y="2423388"/>
            <a:chExt cx="1959145" cy="1959047"/>
          </a:xfrm>
        </p:grpSpPr>
        <p:sp>
          <p:nvSpPr>
            <p:cNvPr id="717" name="Google Shape;717;p54"/>
            <p:cNvSpPr/>
            <p:nvPr/>
          </p:nvSpPr>
          <p:spPr>
            <a:xfrm>
              <a:off x="2741180" y="2423388"/>
              <a:ext cx="1959000" cy="19590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2C91"/>
                </a:solidFill>
              </a:endParaRPr>
            </a:p>
          </p:txBody>
        </p:sp>
        <p:sp>
          <p:nvSpPr>
            <p:cNvPr id="718" name="Google Shape;718;p54"/>
            <p:cNvSpPr txBox="1"/>
            <p:nvPr/>
          </p:nvSpPr>
          <p:spPr>
            <a:xfrm>
              <a:off x="2741325" y="2423434"/>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Platform</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Reliability</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Engineering</a:t>
              </a:r>
              <a:endParaRPr>
                <a:solidFill>
                  <a:schemeClr val="accent4"/>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Can we build this</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and run it reliably?</a:t>
              </a:r>
              <a:endParaRPr>
                <a:solidFill>
                  <a:schemeClr val="accent4"/>
                </a:solidFill>
                <a:latin typeface="Proxima Nova Semibold"/>
                <a:ea typeface="Proxima Nova Semibold"/>
                <a:cs typeface="Proxima Nova Semibold"/>
                <a:sym typeface="Proxima Nova Semibold"/>
              </a:endParaRPr>
            </a:p>
          </p:txBody>
        </p:sp>
      </p:grpSp>
      <p:grpSp>
        <p:nvGrpSpPr>
          <p:cNvPr id="719" name="Google Shape;719;p54"/>
          <p:cNvGrpSpPr/>
          <p:nvPr/>
        </p:nvGrpSpPr>
        <p:grpSpPr>
          <a:xfrm>
            <a:off x="3977025" y="2458489"/>
            <a:ext cx="1193100" cy="779700"/>
            <a:chOff x="3977025" y="2458489"/>
            <a:chExt cx="1193100" cy="779700"/>
          </a:xfrm>
        </p:grpSpPr>
        <p:sp>
          <p:nvSpPr>
            <p:cNvPr id="720" name="Google Shape;720;p54"/>
            <p:cNvSpPr/>
            <p:nvPr/>
          </p:nvSpPr>
          <p:spPr>
            <a:xfrm>
              <a:off x="4183725" y="2458489"/>
              <a:ext cx="779700" cy="779700"/>
            </a:xfrm>
            <a:prstGeom prst="ellipse">
              <a:avLst/>
            </a:prstGeom>
            <a:solidFill>
              <a:srgbClr val="FFFFFF">
                <a:alpha val="52679"/>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54"/>
            <p:cNvSpPr txBox="1"/>
            <p:nvPr/>
          </p:nvSpPr>
          <p:spPr>
            <a:xfrm>
              <a:off x="3977025" y="2608639"/>
              <a:ext cx="1193100" cy="4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05684"/>
                  </a:solidFill>
                  <a:latin typeface="Proxima Nova"/>
                  <a:ea typeface="Proxima Nova"/>
                  <a:cs typeface="Proxima Nova"/>
                  <a:sym typeface="Proxima Nova"/>
                </a:rPr>
                <a:t>Product</a:t>
              </a:r>
              <a:endParaRPr sz="1200" b="1">
                <a:solidFill>
                  <a:srgbClr val="005684"/>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1000"/>
                                        <p:tgtEl>
                                          <p:spTgt spid="70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13"/>
                                        </p:tgtEl>
                                        <p:attrNameLst>
                                          <p:attrName>style.visibility</p:attrName>
                                        </p:attrNameLst>
                                      </p:cBhvr>
                                      <p:to>
                                        <p:strVal val="visible"/>
                                      </p:to>
                                    </p:set>
                                    <p:animEffect transition="in" filter="fade">
                                      <p:cBhvr>
                                        <p:cTn id="11" dur="1000"/>
                                        <p:tgtEl>
                                          <p:spTgt spid="7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9"/>
                                        </p:tgtEl>
                                        <p:attrNameLst>
                                          <p:attrName>style.visibility</p:attrName>
                                        </p:attrNameLst>
                                      </p:cBhvr>
                                      <p:to>
                                        <p:strVal val="visible"/>
                                      </p:to>
                                    </p:set>
                                    <p:animEffect transition="in" filter="fade">
                                      <p:cBhvr>
                                        <p:cTn id="20" dur="1000"/>
                                        <p:tgtEl>
                                          <p:spTgt spid="7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1"/>
                                        </p:tgtEl>
                                        <p:attrNameLst>
                                          <p:attrName>style.visibility</p:attrName>
                                        </p:attrNameLst>
                                      </p:cBhvr>
                                      <p:to>
                                        <p:strVal val="visible"/>
                                      </p:to>
                                    </p:set>
                                    <p:animEffect transition="in" filter="fade">
                                      <p:cBhvr>
                                        <p:cTn id="25" dur="1000"/>
                                        <p:tgtEl>
                                          <p:spTgt spid="711"/>
                                        </p:tgtEl>
                                      </p:cBhvr>
                                    </p:animEffect>
                                  </p:childTnLst>
                                </p:cTn>
                              </p:par>
                              <p:par>
                                <p:cTn id="26" presetID="2" presetClass="entr" presetSubtype="2" fill="hold" nodeType="withEffect">
                                  <p:stCondLst>
                                    <p:cond delay="0"/>
                                  </p:stCondLst>
                                  <p:childTnLst>
                                    <p:set>
                                      <p:cBhvr>
                                        <p:cTn id="27" dur="1" fill="hold">
                                          <p:stCondLst>
                                            <p:cond delay="0"/>
                                          </p:stCondLst>
                                        </p:cTn>
                                        <p:tgtEl>
                                          <p:spTgt spid="708"/>
                                        </p:tgtEl>
                                        <p:attrNameLst>
                                          <p:attrName>style.visibility</p:attrName>
                                        </p:attrNameLst>
                                      </p:cBhvr>
                                      <p:to>
                                        <p:strVal val="visible"/>
                                      </p:to>
                                    </p:set>
                                    <p:anim calcmode="lin" valueType="num">
                                      <p:cBhvr additive="base">
                                        <p:cTn id="28" dur="500"/>
                                        <p:tgtEl>
                                          <p:spTgt spid="708"/>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10"/>
                                        </p:tgtEl>
                                        <p:attrNameLst>
                                          <p:attrName>style.visibility</p:attrName>
                                        </p:attrNameLst>
                                      </p:cBhvr>
                                      <p:to>
                                        <p:strVal val="visible"/>
                                      </p:to>
                                    </p:set>
                                    <p:animEffect transition="in" filter="fade">
                                      <p:cBhvr>
                                        <p:cTn id="33" dur="1000"/>
                                        <p:tgtEl>
                                          <p:spTgt spid="710"/>
                                        </p:tgtEl>
                                      </p:cBhvr>
                                    </p:animEffect>
                                  </p:childTnLst>
                                </p:cTn>
                              </p:par>
                              <p:par>
                                <p:cTn id="34" presetID="2" presetClass="entr" presetSubtype="2" fill="hold" nodeType="withEffect">
                                  <p:stCondLst>
                                    <p:cond delay="0"/>
                                  </p:stCondLst>
                                  <p:childTnLst>
                                    <p:set>
                                      <p:cBhvr>
                                        <p:cTn id="35" dur="1" fill="hold">
                                          <p:stCondLst>
                                            <p:cond delay="0"/>
                                          </p:stCondLst>
                                        </p:cTn>
                                        <p:tgtEl>
                                          <p:spTgt spid="707"/>
                                        </p:tgtEl>
                                        <p:attrNameLst>
                                          <p:attrName>style.visibility</p:attrName>
                                        </p:attrNameLst>
                                      </p:cBhvr>
                                      <p:to>
                                        <p:strVal val="visible"/>
                                      </p:to>
                                    </p:set>
                                    <p:anim calcmode="lin" valueType="num">
                                      <p:cBhvr additive="base">
                                        <p:cTn id="36" dur="500"/>
                                        <p:tgtEl>
                                          <p:spTgt spid="707"/>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2"/>
                                        </p:tgtEl>
                                        <p:attrNameLst>
                                          <p:attrName>style.visibility</p:attrName>
                                        </p:attrNameLst>
                                      </p:cBhvr>
                                      <p:to>
                                        <p:strVal val="visible"/>
                                      </p:to>
                                    </p:set>
                                    <p:animEffect transition="in" filter="fade">
                                      <p:cBhvr>
                                        <p:cTn id="41" dur="1000"/>
                                        <p:tgtEl>
                                          <p:spTgt spid="712"/>
                                        </p:tgtEl>
                                      </p:cBhvr>
                                    </p:animEffect>
                                  </p:childTnLst>
                                </p:cTn>
                              </p:par>
                              <p:par>
                                <p:cTn id="42" presetID="2" presetClass="entr" presetSubtype="8" fill="hold" nodeType="withEffect">
                                  <p:stCondLst>
                                    <p:cond delay="0"/>
                                  </p:stCondLst>
                                  <p:childTnLst>
                                    <p:set>
                                      <p:cBhvr>
                                        <p:cTn id="43" dur="1" fill="hold">
                                          <p:stCondLst>
                                            <p:cond delay="0"/>
                                          </p:stCondLst>
                                        </p:cTn>
                                        <p:tgtEl>
                                          <p:spTgt spid="709"/>
                                        </p:tgtEl>
                                        <p:attrNameLst>
                                          <p:attrName>style.visibility</p:attrName>
                                        </p:attrNameLst>
                                      </p:cBhvr>
                                      <p:to>
                                        <p:strVal val="visible"/>
                                      </p:to>
                                    </p:set>
                                    <p:anim calcmode="lin" valueType="num">
                                      <p:cBhvr additive="base">
                                        <p:cTn id="44" dur="500"/>
                                        <p:tgtEl>
                                          <p:spTgt spid="7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5"/>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27" name="Google Shape;727;p55"/>
          <p:cNvSpPr/>
          <p:nvPr/>
        </p:nvSpPr>
        <p:spPr>
          <a:xfrm>
            <a:off x="976975" y="2005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txBox="1"/>
          <p:nvPr/>
        </p:nvSpPr>
        <p:spPr>
          <a:xfrm>
            <a:off x="6085175" y="1537850"/>
            <a:ext cx="2780100" cy="31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br>
              <a:rPr lang="en" sz="1600" b="1">
                <a:solidFill>
                  <a:schemeClr val="dk1"/>
                </a:solidFill>
                <a:latin typeface="Proxima Nova"/>
                <a:ea typeface="Proxima Nova"/>
                <a:cs typeface="Proxima Nova"/>
                <a:sym typeface="Proxima Nova"/>
              </a:rPr>
            </a:br>
            <a:r>
              <a:rPr lang="en" sz="1600" b="1">
                <a:solidFill>
                  <a:schemeClr val="dk1"/>
                </a:solidFill>
                <a:latin typeface="Proxima Nova"/>
                <a:ea typeface="Proxima Nova"/>
                <a:cs typeface="Proxima Nova"/>
                <a:sym typeface="Proxima Nova"/>
              </a:rPr>
              <a:t>Agile + Lean</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Reducing the risk of building the </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100">
                <a:solidFill>
                  <a:schemeClr val="dk1"/>
                </a:solidFill>
                <a:latin typeface="Proxima Nova"/>
                <a:ea typeface="Proxima Nova"/>
                <a:cs typeface="Proxima Nova"/>
                <a:sym typeface="Proxima Nova"/>
              </a:rPr>
              <a:t>wrong thing while comfortably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changing direction</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Minimum Viable Product (MVP) Definition and Prioritization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Value Stream Mapping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Lean Experiments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Identify &amp; Test Assumptions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Data Driven Decisions</a:t>
            </a:r>
            <a:endParaRPr sz="1100">
              <a:solidFill>
                <a:schemeClr val="dk1"/>
              </a:solidFill>
              <a:latin typeface="Proxima Nova"/>
              <a:ea typeface="Proxima Nova"/>
              <a:cs typeface="Proxima Nova"/>
              <a:sym typeface="Proxima Nova"/>
            </a:endParaRPr>
          </a:p>
        </p:txBody>
      </p:sp>
      <p:sp>
        <p:nvSpPr>
          <p:cNvPr id="731" name="Google Shape;731;p55"/>
          <p:cNvSpPr txBox="1"/>
          <p:nvPr/>
        </p:nvSpPr>
        <p:spPr>
          <a:xfrm>
            <a:off x="3186500" y="1545100"/>
            <a:ext cx="2780100" cy="31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br>
              <a:rPr lang="en" sz="1600" b="1">
                <a:solidFill>
                  <a:schemeClr val="dk1"/>
                </a:solidFill>
                <a:latin typeface="Proxima Nova"/>
                <a:ea typeface="Proxima Nova"/>
                <a:cs typeface="Proxima Nova"/>
                <a:sym typeface="Proxima Nova"/>
              </a:rPr>
            </a:br>
            <a:r>
              <a:rPr lang="en" sz="1600" b="1">
                <a:solidFill>
                  <a:schemeClr val="dk1"/>
                </a:solidFill>
                <a:latin typeface="Proxima Nova"/>
                <a:ea typeface="Proxima Nova"/>
                <a:cs typeface="Proxima Nova"/>
                <a:sym typeface="Proxima Nova"/>
              </a:rPr>
              <a:t>User Centered Design</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Ensuring the Platform solves a real problem for real users in a desirable </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100">
                <a:solidFill>
                  <a:schemeClr val="dk1"/>
                </a:solidFill>
                <a:latin typeface="Proxima Nova"/>
                <a:ea typeface="Proxima Nova"/>
                <a:cs typeface="Proxima Nova"/>
                <a:sym typeface="Proxima Nova"/>
              </a:rPr>
              <a:t>and usable product.</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User Interviews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Persona Definition</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Journey Mapping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Ethnographic Studies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Path To Production Optimization</a:t>
            </a:r>
            <a:endParaRPr sz="1100">
              <a:solidFill>
                <a:schemeClr val="dk1"/>
              </a:solidFill>
              <a:latin typeface="Proxima Nova"/>
              <a:ea typeface="Proxima Nova"/>
              <a:cs typeface="Proxima Nova"/>
              <a:sym typeface="Proxima Nova"/>
            </a:endParaRPr>
          </a:p>
        </p:txBody>
      </p:sp>
      <p:sp>
        <p:nvSpPr>
          <p:cNvPr id="732" name="Google Shape;732;p55"/>
          <p:cNvSpPr txBox="1"/>
          <p:nvPr/>
        </p:nvSpPr>
        <p:spPr>
          <a:xfrm>
            <a:off x="280500" y="1548425"/>
            <a:ext cx="2780100" cy="152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Extreme Programming + Site Reliability Engineering</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100">
                <a:solidFill>
                  <a:schemeClr val="dk1"/>
                </a:solidFill>
                <a:latin typeface="Proxima Nova"/>
                <a:ea typeface="Proxima Nova"/>
                <a:cs typeface="Proxima Nova"/>
                <a:sym typeface="Proxima Nova"/>
              </a:rPr>
              <a:t>Building a Platform at a consistent speed and quality in the face of changing requirements.</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Paired Programming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Test-Driven Development</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Short Iterations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Continuous Integration / Continuous Deployment</a:t>
            </a:r>
            <a:endParaRPr sz="1100">
              <a:solidFill>
                <a:schemeClr val="dk1"/>
              </a:solidFill>
              <a:latin typeface="Proxima Nova"/>
              <a:ea typeface="Proxima Nova"/>
              <a:cs typeface="Proxima Nova"/>
              <a:sym typeface="Proxima Nova"/>
            </a:endParaRPr>
          </a:p>
        </p:txBody>
      </p:sp>
      <p:sp>
        <p:nvSpPr>
          <p:cNvPr id="733" name="Google Shape;733;p55"/>
          <p:cNvSpPr/>
          <p:nvPr/>
        </p:nvSpPr>
        <p:spPr>
          <a:xfrm>
            <a:off x="976975" y="200500"/>
            <a:ext cx="1273800" cy="12738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txBox="1"/>
          <p:nvPr/>
        </p:nvSpPr>
        <p:spPr>
          <a:xfrm>
            <a:off x="1043875" y="971973"/>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a:t>
            </a:r>
            <a:br>
              <a:rPr lang="en" sz="900">
                <a:solidFill>
                  <a:schemeClr val="accent4"/>
                </a:solidFill>
                <a:latin typeface="Proxima Nova Semibold"/>
                <a:ea typeface="Proxima Nova Semibold"/>
                <a:cs typeface="Proxima Nova Semibold"/>
                <a:sym typeface="Proxima Nova Semibold"/>
              </a:rPr>
            </a:br>
            <a:r>
              <a:rPr lang="en" sz="900">
                <a:solidFill>
                  <a:schemeClr val="accent4"/>
                </a:solidFill>
                <a:latin typeface="Proxima Nova Semibold"/>
                <a:ea typeface="Proxima Nova Semibold"/>
                <a:cs typeface="Proxima Nova Semibold"/>
                <a:sym typeface="Proxima Nova Semibold"/>
              </a:rPr>
              <a:t>Engineering</a:t>
            </a:r>
            <a:endParaRPr sz="900">
              <a:solidFill>
                <a:schemeClr val="accent4"/>
              </a:solidFill>
              <a:latin typeface="Proxima Nova Semibold"/>
              <a:ea typeface="Proxima Nova Semibold"/>
              <a:cs typeface="Proxima Nova Semibold"/>
              <a:sym typeface="Proxima Nova Semibold"/>
            </a:endParaRPr>
          </a:p>
        </p:txBody>
      </p:sp>
      <p:sp>
        <p:nvSpPr>
          <p:cNvPr id="735" name="Google Shape;735;p55"/>
          <p:cNvSpPr/>
          <p:nvPr/>
        </p:nvSpPr>
        <p:spPr>
          <a:xfrm>
            <a:off x="3939653" y="2006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939653" y="200600"/>
            <a:ext cx="1273800" cy="12738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txBox="1"/>
          <p:nvPr/>
        </p:nvSpPr>
        <p:spPr>
          <a:xfrm>
            <a:off x="4006553" y="98578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38" name="Google Shape;738;p55"/>
          <p:cNvSpPr/>
          <p:nvPr/>
        </p:nvSpPr>
        <p:spPr>
          <a:xfrm>
            <a:off x="6843585" y="200575"/>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6843585" y="200575"/>
            <a:ext cx="1273800" cy="1273800"/>
          </a:xfrm>
          <a:prstGeom prst="ellipse">
            <a:avLst/>
          </a:prstGeom>
          <a:solidFill>
            <a:srgbClr val="009FD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txBox="1"/>
          <p:nvPr/>
        </p:nvSpPr>
        <p:spPr>
          <a:xfrm>
            <a:off x="6910485" y="98578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41" name="Google Shape;741;p55"/>
          <p:cNvSpPr/>
          <p:nvPr/>
        </p:nvSpPr>
        <p:spPr>
          <a:xfrm>
            <a:off x="389700"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300025"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6199485"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FDF"/>
              </a:solidFill>
            </a:endParaRPr>
          </a:p>
        </p:txBody>
      </p:sp>
      <p:sp>
        <p:nvSpPr>
          <p:cNvPr id="744" name="Google Shape;744;p55"/>
          <p:cNvSpPr txBox="1"/>
          <p:nvPr/>
        </p:nvSpPr>
        <p:spPr>
          <a:xfrm>
            <a:off x="395550" y="3122507"/>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5" name="Google Shape;745;p55"/>
          <p:cNvSpPr/>
          <p:nvPr/>
        </p:nvSpPr>
        <p:spPr>
          <a:xfrm>
            <a:off x="389700" y="3315543"/>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txBox="1"/>
          <p:nvPr/>
        </p:nvSpPr>
        <p:spPr>
          <a:xfrm>
            <a:off x="3305875" y="3127269"/>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7" name="Google Shape;747;p55"/>
          <p:cNvSpPr/>
          <p:nvPr/>
        </p:nvSpPr>
        <p:spPr>
          <a:xfrm>
            <a:off x="3300025" y="332030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txBox="1"/>
          <p:nvPr/>
        </p:nvSpPr>
        <p:spPr>
          <a:xfrm>
            <a:off x="6205335" y="3127269"/>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9" name="Google Shape;749;p55"/>
          <p:cNvSpPr/>
          <p:nvPr/>
        </p:nvSpPr>
        <p:spPr>
          <a:xfrm>
            <a:off x="6199485" y="332030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4337453" y="400600"/>
            <a:ext cx="478200" cy="477600"/>
          </a:xfrm>
          <a:custGeom>
            <a:avLst/>
            <a:gdLst/>
            <a:ahLst/>
            <a:cxnLst/>
            <a:rect l="l" t="t" r="r" b="b"/>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w="9525" cap="flat" cmpd="sng">
            <a:solidFill>
              <a:schemeClr val="l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751" name="Google Shape;751;p55"/>
          <p:cNvSpPr/>
          <p:nvPr/>
        </p:nvSpPr>
        <p:spPr>
          <a:xfrm>
            <a:off x="7241385" y="444057"/>
            <a:ext cx="478200" cy="390600"/>
          </a:xfrm>
          <a:custGeom>
            <a:avLst/>
            <a:gdLst/>
            <a:ahLst/>
            <a:cxnLst/>
            <a:rect l="l" t="t" r="r" b="b"/>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752" name="Google Shape;752;p55"/>
          <p:cNvSpPr/>
          <p:nvPr/>
        </p:nvSpPr>
        <p:spPr>
          <a:xfrm>
            <a:off x="1374775" y="400602"/>
            <a:ext cx="478200" cy="4776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1406</Words>
  <Application>Microsoft Macintosh PowerPoint</Application>
  <PresentationFormat>On-screen Show (16:9)</PresentationFormat>
  <Paragraphs>156</Paragraphs>
  <Slides>26</Slides>
  <Notes>26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Proxima Nova</vt:lpstr>
      <vt:lpstr>Gill Sans</vt:lpstr>
      <vt:lpstr>Proxima Nova Semibold</vt:lpstr>
      <vt:lpstr>Arial</vt:lpstr>
      <vt:lpstr>Pivotal Presentation Theme v1</vt:lpstr>
      <vt:lpstr>Pivotal Presentation Theme v1</vt:lpstr>
      <vt:lpstr>Pivotal Presentation Theme v1</vt:lpstr>
      <vt:lpstr>Platform as a Product</vt:lpstr>
      <vt:lpstr>PowerPoint Presentation</vt:lpstr>
      <vt:lpstr>A platform is always evolving</vt:lpstr>
      <vt:lpstr>Platform as a Product</vt:lpstr>
      <vt:lpstr>Initial Platform Journey Success</vt:lpstr>
      <vt:lpstr>PowerPoint Presentation</vt:lpstr>
      <vt:lpstr>Common problems we hear from clients...</vt:lpstr>
      <vt:lpstr>Our Solution: Balanced Product + Balanced Teams</vt:lpstr>
      <vt:lpstr>PowerPoint Presentation</vt:lpstr>
      <vt:lpstr>Platform Engineering Practices</vt:lpstr>
      <vt:lpstr>User-Centered Design</vt:lpstr>
      <vt:lpstr>Lean Product Management Practices</vt:lpstr>
      <vt:lpstr>PowerPoint Presentation</vt:lpstr>
      <vt:lpstr>How Do I Identify People For The Team?</vt:lpstr>
      <vt:lpstr>Platform Champion</vt:lpstr>
      <vt:lpstr>PowerPoint Presentation</vt:lpstr>
      <vt:lpstr>Product Manager [Job Description]</vt:lpstr>
      <vt:lpstr>PowerPoint Presentation</vt:lpstr>
      <vt:lpstr>Platform Engineer [Job Description]</vt:lpstr>
      <vt:lpstr>PowerPoint Presentation</vt:lpstr>
      <vt:lpstr>PowerPoint Presentation</vt:lpstr>
      <vt:lpstr>“Production” + “Compliance” Are Continuums, Not Binary States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as a Product</dc:title>
  <cp:lastModifiedBy>William Arroyo</cp:lastModifiedBy>
  <cp:revision>1</cp:revision>
  <dcterms:modified xsi:type="dcterms:W3CDTF">2019-03-12T08:32:27Z</dcterms:modified>
</cp:coreProperties>
</file>